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73" r:id="rId2"/>
    <p:sldId id="277" r:id="rId3"/>
    <p:sldId id="288" r:id="rId4"/>
    <p:sldId id="281" r:id="rId5"/>
    <p:sldId id="279" r:id="rId6"/>
    <p:sldId id="280" r:id="rId7"/>
    <p:sldId id="286" r:id="rId8"/>
    <p:sldId id="287" r:id="rId9"/>
    <p:sldId id="285" r:id="rId10"/>
    <p:sldId id="27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33929" autoAdjust="0"/>
    <p:restoredTop sz="94660"/>
  </p:normalViewPr>
  <p:slideViewPr>
    <p:cSldViewPr snapToGrid="0">
      <p:cViewPr varScale="1">
        <p:scale>
          <a:sx n="87" d="100"/>
          <a:sy n="87" d="100"/>
        </p:scale>
        <p:origin x="552" y="39"/>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8CE610-4FD6-42A4-8B9F-4933C3AA70C8}" type="datetimeFigureOut">
              <a:rPr lang="sv-SE" smtClean="0"/>
              <a:t>2017-01-02</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D350D5-F4A7-49E8-9CC7-DD1E862024D6}" type="slidenum">
              <a:rPr lang="sv-SE" smtClean="0"/>
              <a:t>‹#›</a:t>
            </a:fld>
            <a:endParaRPr lang="sv-SE"/>
          </a:p>
        </p:txBody>
      </p:sp>
    </p:spTree>
    <p:extLst>
      <p:ext uri="{BB962C8B-B14F-4D97-AF65-F5344CB8AC3E}">
        <p14:creationId xmlns:p14="http://schemas.microsoft.com/office/powerpoint/2010/main" val="2600960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13A32FF-F17B-4344-9664-B27151B819EF}" type="slidenum">
              <a:rPr lang="sv-SE" smtClean="0"/>
              <a:pPr/>
              <a:t>1</a:t>
            </a:fld>
            <a:endParaRPr lang="sv-SE"/>
          </a:p>
        </p:txBody>
      </p:sp>
    </p:spTree>
    <p:extLst>
      <p:ext uri="{BB962C8B-B14F-4D97-AF65-F5344CB8AC3E}">
        <p14:creationId xmlns:p14="http://schemas.microsoft.com/office/powerpoint/2010/main" val="3353807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t>
            </a:r>
            <a:endParaRPr lang="sv-SE" dirty="0"/>
          </a:p>
        </p:txBody>
      </p:sp>
      <p:sp>
        <p:nvSpPr>
          <p:cNvPr id="4" name="Platshållare för bildnummer 3"/>
          <p:cNvSpPr>
            <a:spLocks noGrp="1"/>
          </p:cNvSpPr>
          <p:nvPr>
            <p:ph type="sldNum" sz="quarter" idx="10"/>
          </p:nvPr>
        </p:nvSpPr>
        <p:spPr/>
        <p:txBody>
          <a:bodyPr/>
          <a:lstStyle/>
          <a:p>
            <a:fld id="{113A32FF-F17B-4344-9664-B27151B819EF}" type="slidenum">
              <a:rPr lang="sv-SE" smtClean="0"/>
              <a:pPr/>
              <a:t>5</a:t>
            </a:fld>
            <a:endParaRPr lang="sv-SE"/>
          </a:p>
        </p:txBody>
      </p:sp>
    </p:spTree>
    <p:extLst>
      <p:ext uri="{BB962C8B-B14F-4D97-AF65-F5344CB8AC3E}">
        <p14:creationId xmlns:p14="http://schemas.microsoft.com/office/powerpoint/2010/main" val="891738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t>
            </a:r>
            <a:endParaRPr lang="sv-SE" dirty="0"/>
          </a:p>
        </p:txBody>
      </p:sp>
      <p:sp>
        <p:nvSpPr>
          <p:cNvPr id="4" name="Platshållare för bildnummer 3"/>
          <p:cNvSpPr>
            <a:spLocks noGrp="1"/>
          </p:cNvSpPr>
          <p:nvPr>
            <p:ph type="sldNum" sz="quarter" idx="10"/>
          </p:nvPr>
        </p:nvSpPr>
        <p:spPr/>
        <p:txBody>
          <a:bodyPr/>
          <a:lstStyle/>
          <a:p>
            <a:fld id="{113A32FF-F17B-4344-9664-B27151B819EF}" type="slidenum">
              <a:rPr lang="sv-SE" smtClean="0"/>
              <a:pPr/>
              <a:t>6</a:t>
            </a:fld>
            <a:endParaRPr lang="sv-SE"/>
          </a:p>
        </p:txBody>
      </p:sp>
    </p:spTree>
    <p:extLst>
      <p:ext uri="{BB962C8B-B14F-4D97-AF65-F5344CB8AC3E}">
        <p14:creationId xmlns:p14="http://schemas.microsoft.com/office/powerpoint/2010/main" val="394597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t>
            </a:r>
            <a:endParaRPr lang="sv-SE" dirty="0"/>
          </a:p>
        </p:txBody>
      </p:sp>
      <p:sp>
        <p:nvSpPr>
          <p:cNvPr id="4" name="Platshållare för bildnummer 3"/>
          <p:cNvSpPr>
            <a:spLocks noGrp="1"/>
          </p:cNvSpPr>
          <p:nvPr>
            <p:ph type="sldNum" sz="quarter" idx="10"/>
          </p:nvPr>
        </p:nvSpPr>
        <p:spPr/>
        <p:txBody>
          <a:bodyPr/>
          <a:lstStyle/>
          <a:p>
            <a:fld id="{113A32FF-F17B-4344-9664-B27151B819EF}" type="slidenum">
              <a:rPr lang="sv-SE" smtClean="0"/>
              <a:pPr/>
              <a:t>7</a:t>
            </a:fld>
            <a:endParaRPr lang="sv-SE"/>
          </a:p>
        </p:txBody>
      </p:sp>
    </p:spTree>
    <p:extLst>
      <p:ext uri="{BB962C8B-B14F-4D97-AF65-F5344CB8AC3E}">
        <p14:creationId xmlns:p14="http://schemas.microsoft.com/office/powerpoint/2010/main" val="12951650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4423025" y="296644"/>
            <a:ext cx="4493047" cy="1634897"/>
          </a:xfrm>
        </p:spPr>
        <p:txBody>
          <a:bodyPr/>
          <a:lstStyle/>
          <a:p>
            <a:r>
              <a:rPr lang="sv-SE" smtClean="0"/>
              <a:t>Klicka här för att ändra format</a:t>
            </a:r>
            <a:endParaRPr lang="en-US" dirty="0"/>
          </a:p>
        </p:txBody>
      </p:sp>
      <p:sp>
        <p:nvSpPr>
          <p:cNvPr id="3" name="Subtitle 2"/>
          <p:cNvSpPr>
            <a:spLocks noGrp="1"/>
          </p:cNvSpPr>
          <p:nvPr>
            <p:ph type="subTitle" idx="1"/>
          </p:nvPr>
        </p:nvSpPr>
        <p:spPr>
          <a:xfrm>
            <a:off x="4673895" y="1931541"/>
            <a:ext cx="4242177" cy="1830088"/>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dirty="0"/>
          </a:p>
        </p:txBody>
      </p:sp>
      <p:pic>
        <p:nvPicPr>
          <p:cNvPr id="9" name="Picture 8" descr="illustrati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266700"/>
            <a:ext cx="5972175" cy="6544985"/>
          </a:xfrm>
          <a:prstGeom prst="rect">
            <a:avLst/>
          </a:prstGeom>
        </p:spPr>
      </p:pic>
      <p:sp>
        <p:nvSpPr>
          <p:cNvPr id="10" name="Date Placeholder 3"/>
          <p:cNvSpPr txBox="1">
            <a:spLocks/>
          </p:cNvSpPr>
          <p:nvPr userDrawn="1"/>
        </p:nvSpPr>
        <p:spPr>
          <a:xfrm>
            <a:off x="460627" y="6491556"/>
            <a:ext cx="2133600" cy="289853"/>
          </a:xfrm>
          <a:prstGeom prst="rect">
            <a:avLst/>
          </a:prstGeom>
        </p:spPr>
        <p:txBody>
          <a:bodyPr vert="horz" lIns="91440" tIns="45720" rIns="91440" bIns="45720" rtlCol="0" anchor="ctr"/>
          <a:lstStyle>
            <a:defPPr>
              <a:defRPr lang="en-US"/>
            </a:defPPr>
            <a:lvl1pPr marL="0" algn="l" defTabSz="457200" rtl="0" eaLnBrk="1" latinLnBrk="0" hangingPunct="1">
              <a:defRPr lang="sv-SE" sz="1200" kern="1200" dirty="0" smtClean="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v-SE" smtClean="0"/>
              <a:t>2015-09-01</a:t>
            </a:r>
            <a:endParaRPr lang="sv-SE"/>
          </a:p>
        </p:txBody>
      </p:sp>
      <p:sp>
        <p:nvSpPr>
          <p:cNvPr id="11" name="Footer Placeholder 4"/>
          <p:cNvSpPr txBox="1">
            <a:spLocks/>
          </p:cNvSpPr>
          <p:nvPr userDrawn="1"/>
        </p:nvSpPr>
        <p:spPr>
          <a:xfrm>
            <a:off x="3127626" y="6491556"/>
            <a:ext cx="3708115" cy="28985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 </a:t>
            </a:r>
            <a:r>
              <a:rPr lang="en-US" dirty="0" err="1" smtClean="0"/>
              <a:t>Processindustriell</a:t>
            </a:r>
            <a:r>
              <a:rPr lang="en-US" dirty="0" smtClean="0"/>
              <a:t> IT </a:t>
            </a:r>
            <a:r>
              <a:rPr lang="en-US" dirty="0" err="1" smtClean="0"/>
              <a:t>och</a:t>
            </a:r>
            <a:r>
              <a:rPr lang="en-US" dirty="0" smtClean="0"/>
              <a:t> Automation PiiA, Sid </a:t>
            </a:r>
            <a:fld id="{A82A951B-5E10-496E-B19F-4850F5CFBC2B}" type="slidenum">
              <a:rPr lang="en-US" smtClean="0"/>
              <a:pPr/>
              <a:t>‹#›</a:t>
            </a:fld>
            <a:endParaRPr lang="en-US" dirty="0"/>
          </a:p>
        </p:txBody>
      </p:sp>
    </p:spTree>
    <p:extLst>
      <p:ext uri="{BB962C8B-B14F-4D97-AF65-F5344CB8AC3E}">
        <p14:creationId xmlns:p14="http://schemas.microsoft.com/office/powerpoint/2010/main" val="2121786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v-SE" smtClean="0"/>
              <a:t>Klicka här för att ändra format</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3A66D949-6093-4E41-96F9-D6E374D9B831}" type="datetimeFigureOut">
              <a:rPr lang="en-US" smtClean="0"/>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745362" cy="365125"/>
          </a:xfrm>
          <a:prstGeom prst="rect">
            <a:avLst/>
          </a:prstGeom>
        </p:spPr>
        <p:txBody>
          <a:bodyPr/>
          <a:lstStyle/>
          <a:p>
            <a:fld id="{44E8A149-6F1B-2744-8992-A5D18D9A4698}" type="slidenum">
              <a:rPr lang="en-US" smtClean="0"/>
              <a:t>‹#›</a:t>
            </a:fld>
            <a:endParaRPr lang="en-US"/>
          </a:p>
        </p:txBody>
      </p:sp>
    </p:spTree>
    <p:extLst>
      <p:ext uri="{BB962C8B-B14F-4D97-AF65-F5344CB8AC3E}">
        <p14:creationId xmlns:p14="http://schemas.microsoft.com/office/powerpoint/2010/main" val="142790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9055"/>
            <a:ext cx="8229600" cy="4525963"/>
          </a:xfrm>
          <a:prstGeom prst="rect">
            <a:avLst/>
          </a:prstGeom>
        </p:spPr>
        <p:txBody>
          <a:bodyPr/>
          <a:lstStyle>
            <a:lvl1pPr marL="342900" indent="-342900">
              <a:buSzPct val="125000"/>
              <a:buFont typeface="Arial" panose="020B0604020202020204" pitchFamily="34" charset="0"/>
              <a:buChar char="•"/>
              <a:defRPr/>
            </a:lvl1pPr>
            <a:lvl2pPr marL="719138" indent="-358775">
              <a:buClr>
                <a:schemeClr val="accent4">
                  <a:lumMod val="60000"/>
                  <a:lumOff val="40000"/>
                </a:schemeClr>
              </a:buClr>
              <a:buFont typeface="Arial" panose="020B0604020202020204" pitchFamily="34" charset="0"/>
              <a:buChar char="•"/>
              <a:defRPr/>
            </a:lvl2pPr>
            <a:lvl3pPr marL="985838" indent="-266700">
              <a:defRPr/>
            </a:lvl3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2" name="Title 1"/>
          <p:cNvSpPr>
            <a:spLocks noGrp="1"/>
          </p:cNvSpPr>
          <p:nvPr>
            <p:ph type="title"/>
          </p:nvPr>
        </p:nvSpPr>
        <p:spPr>
          <a:xfrm>
            <a:off x="457200" y="274639"/>
            <a:ext cx="8229600" cy="623286"/>
          </a:xfrm>
        </p:spPr>
        <p:txBody>
          <a:bodyPr/>
          <a:lstStyle>
            <a:lvl1pPr algn="l">
              <a:defRPr/>
            </a:lvl1pPr>
          </a:lstStyle>
          <a:p>
            <a:r>
              <a:rPr lang="sv-SE" dirty="0" smtClean="0"/>
              <a:t>Klicka här för att ändra format</a:t>
            </a:r>
            <a:endParaRPr lang="en-US" dirty="0"/>
          </a:p>
        </p:txBody>
      </p:sp>
      <p:sp>
        <p:nvSpPr>
          <p:cNvPr id="4" name="Date Placeholder 3"/>
          <p:cNvSpPr>
            <a:spLocks noGrp="1"/>
          </p:cNvSpPr>
          <p:nvPr>
            <p:ph type="dt" sz="half" idx="10"/>
          </p:nvPr>
        </p:nvSpPr>
        <p:spPr>
          <a:xfrm>
            <a:off x="457200" y="6457308"/>
            <a:ext cx="2133600" cy="259030"/>
          </a:xfrm>
        </p:spPr>
        <p:txBody>
          <a:bodyPr/>
          <a:lstStyle/>
          <a:p>
            <a:r>
              <a:rPr lang="sv-SE" dirty="0" smtClean="0"/>
              <a:t>2015-09-01</a:t>
            </a:r>
            <a:endParaRPr lang="en-US" dirty="0"/>
          </a:p>
        </p:txBody>
      </p:sp>
      <p:sp>
        <p:nvSpPr>
          <p:cNvPr id="5" name="Footer Placeholder 4"/>
          <p:cNvSpPr>
            <a:spLocks noGrp="1"/>
          </p:cNvSpPr>
          <p:nvPr>
            <p:ph type="ftr" sz="quarter" idx="11"/>
          </p:nvPr>
        </p:nvSpPr>
        <p:spPr>
          <a:xfrm>
            <a:off x="3124199" y="6457308"/>
            <a:ext cx="4139629" cy="259030"/>
          </a:xfrm>
        </p:spPr>
        <p:txBody>
          <a:bodyPr/>
          <a:lstStyle/>
          <a:p>
            <a:r>
              <a:rPr lang="en-US" dirty="0" smtClean="0"/>
              <a:t>© </a:t>
            </a:r>
            <a:r>
              <a:rPr lang="en-US" dirty="0" err="1" smtClean="0"/>
              <a:t>Processindustriell</a:t>
            </a:r>
            <a:r>
              <a:rPr lang="en-US" dirty="0" smtClean="0"/>
              <a:t> IT </a:t>
            </a:r>
            <a:r>
              <a:rPr lang="en-US" dirty="0" err="1" smtClean="0"/>
              <a:t>och</a:t>
            </a:r>
            <a:r>
              <a:rPr lang="en-US" dirty="0" smtClean="0"/>
              <a:t> Automation PiiA, Sid </a:t>
            </a:r>
            <a:fld id="{A82A951B-5E10-496E-B19F-4850F5CFBC2B}" type="slidenum">
              <a:rPr lang="en-US" smtClean="0"/>
              <a:pPr/>
              <a:t>‹#›</a:t>
            </a:fld>
            <a:endParaRPr lang="en-US" dirty="0"/>
          </a:p>
        </p:txBody>
      </p:sp>
    </p:spTree>
    <p:extLst>
      <p:ext uri="{BB962C8B-B14F-4D97-AF65-F5344CB8AC3E}">
        <p14:creationId xmlns:p14="http://schemas.microsoft.com/office/powerpoint/2010/main" val="268364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Rubrik och innehål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SzPct val="125000"/>
              <a:buFont typeface="Arial" panose="020B0604020202020204" pitchFamily="34" charset="0"/>
              <a:buChar char="•"/>
              <a:defRPr/>
            </a:lvl1pPr>
            <a:lvl2pPr marL="719138" indent="-358775">
              <a:buClr>
                <a:schemeClr val="accent4">
                  <a:lumMod val="60000"/>
                  <a:lumOff val="40000"/>
                </a:schemeClr>
              </a:buClr>
              <a:buFont typeface="Arial" panose="020B0604020202020204" pitchFamily="34" charset="0"/>
              <a:buChar char="•"/>
              <a:defRPr/>
            </a:lvl2pPr>
            <a:lvl3pPr marL="985838" indent="-266700">
              <a:defRPr/>
            </a:lvl3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2" name="Title 1"/>
          <p:cNvSpPr>
            <a:spLocks noGrp="1"/>
          </p:cNvSpPr>
          <p:nvPr>
            <p:ph type="title"/>
          </p:nvPr>
        </p:nvSpPr>
        <p:spPr>
          <a:xfrm>
            <a:off x="457200" y="274638"/>
            <a:ext cx="8229600" cy="834971"/>
          </a:xfrm>
        </p:spPr>
        <p:txBody>
          <a:bodyPr/>
          <a:lstStyle/>
          <a:p>
            <a:r>
              <a:rPr lang="sv-SE" smtClean="0"/>
              <a:t>Klicka här för att ändra format</a:t>
            </a:r>
            <a:endParaRPr lang="en-US" dirty="0"/>
          </a:p>
        </p:txBody>
      </p:sp>
      <p:sp>
        <p:nvSpPr>
          <p:cNvPr id="4" name="Date Placeholder 3"/>
          <p:cNvSpPr>
            <a:spLocks noGrp="1"/>
          </p:cNvSpPr>
          <p:nvPr>
            <p:ph type="dt" sz="half" idx="10"/>
          </p:nvPr>
        </p:nvSpPr>
        <p:spPr>
          <a:xfrm>
            <a:off x="457200" y="6457308"/>
            <a:ext cx="2133600" cy="259030"/>
          </a:xfrm>
        </p:spPr>
        <p:txBody>
          <a:bodyPr/>
          <a:lstStyle/>
          <a:p>
            <a:r>
              <a:rPr lang="sv-SE" dirty="0" smtClean="0"/>
              <a:t>2015-09-01</a:t>
            </a:r>
            <a:endParaRPr lang="en-US" dirty="0"/>
          </a:p>
        </p:txBody>
      </p:sp>
      <p:sp>
        <p:nvSpPr>
          <p:cNvPr id="5" name="Footer Placeholder 4"/>
          <p:cNvSpPr>
            <a:spLocks noGrp="1"/>
          </p:cNvSpPr>
          <p:nvPr>
            <p:ph type="ftr" sz="quarter" idx="11"/>
          </p:nvPr>
        </p:nvSpPr>
        <p:spPr>
          <a:xfrm>
            <a:off x="3124199" y="6457308"/>
            <a:ext cx="4139629" cy="259030"/>
          </a:xfrm>
        </p:spPr>
        <p:txBody>
          <a:bodyPr/>
          <a:lstStyle/>
          <a:p>
            <a:r>
              <a:rPr lang="en-US" dirty="0" smtClean="0"/>
              <a:t>© </a:t>
            </a:r>
            <a:r>
              <a:rPr lang="en-US" dirty="0" err="1" smtClean="0"/>
              <a:t>Processindustriell</a:t>
            </a:r>
            <a:r>
              <a:rPr lang="en-US" dirty="0" smtClean="0"/>
              <a:t> IT </a:t>
            </a:r>
            <a:r>
              <a:rPr lang="en-US" dirty="0" err="1" smtClean="0"/>
              <a:t>och</a:t>
            </a:r>
            <a:r>
              <a:rPr lang="en-US" dirty="0" smtClean="0"/>
              <a:t> Automation PiiA, Sid </a:t>
            </a:r>
            <a:fld id="{A82A951B-5E10-496E-B19F-4850F5CFBC2B}" type="slidenum">
              <a:rPr lang="en-US" smtClean="0"/>
              <a:pPr/>
              <a:t>‹#›</a:t>
            </a:fld>
            <a:endParaRPr lang="en-US" dirty="0"/>
          </a:p>
        </p:txBody>
      </p:sp>
    </p:spTree>
    <p:extLst>
      <p:ext uri="{BB962C8B-B14F-4D97-AF65-F5344CB8AC3E}">
        <p14:creationId xmlns:p14="http://schemas.microsoft.com/office/powerpoint/2010/main" val="3793962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3931674"/>
            <a:ext cx="7772400" cy="1362075"/>
          </a:xfrm>
        </p:spPr>
        <p:txBody>
          <a:bodyPr anchor="t"/>
          <a:lstStyle>
            <a:lvl1pPr algn="l">
              <a:defRPr sz="4000" b="1" cap="all"/>
            </a:lvl1pPr>
          </a:lstStyle>
          <a:p>
            <a:r>
              <a:rPr lang="sv-SE" smtClean="0"/>
              <a:t>Klicka här för att ändra format</a:t>
            </a:r>
            <a:endParaRPr lang="en-US" dirty="0"/>
          </a:p>
        </p:txBody>
      </p:sp>
      <p:sp>
        <p:nvSpPr>
          <p:cNvPr id="3" name="Text Placeholder 2"/>
          <p:cNvSpPr>
            <a:spLocks noGrp="1"/>
          </p:cNvSpPr>
          <p:nvPr>
            <p:ph type="body" idx="1"/>
          </p:nvPr>
        </p:nvSpPr>
        <p:spPr>
          <a:xfrm>
            <a:off x="722313" y="2431487"/>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3A66D949-6093-4E41-96F9-D6E374D9B831}" type="datetimeFigureOut">
              <a:rPr lang="en-US" smtClean="0"/>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745362" cy="365125"/>
          </a:xfrm>
          <a:prstGeom prst="rect">
            <a:avLst/>
          </a:prstGeom>
        </p:spPr>
        <p:txBody>
          <a:bodyPr/>
          <a:lstStyle/>
          <a:p>
            <a:fld id="{44E8A149-6F1B-2744-8992-A5D18D9A4698}" type="slidenum">
              <a:rPr lang="en-US" smtClean="0"/>
              <a:t>‹#›</a:t>
            </a:fld>
            <a:endParaRPr lang="en-US"/>
          </a:p>
        </p:txBody>
      </p:sp>
    </p:spTree>
    <p:extLst>
      <p:ext uri="{BB962C8B-B14F-4D97-AF65-F5344CB8AC3E}">
        <p14:creationId xmlns:p14="http://schemas.microsoft.com/office/powerpoint/2010/main" val="3834490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Date Placeholder 4"/>
          <p:cNvSpPr>
            <a:spLocks noGrp="1"/>
          </p:cNvSpPr>
          <p:nvPr>
            <p:ph type="dt" sz="half" idx="10"/>
          </p:nvPr>
        </p:nvSpPr>
        <p:spPr/>
        <p:txBody>
          <a:bodyPr/>
          <a:lstStyle/>
          <a:p>
            <a:fld id="{3A66D949-6093-4E41-96F9-D6E374D9B831}" type="datetimeFigureOut">
              <a:rPr lang="en-US" smtClean="0"/>
              <a:t>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745362" cy="365125"/>
          </a:xfrm>
          <a:prstGeom prst="rect">
            <a:avLst/>
          </a:prstGeom>
        </p:spPr>
        <p:txBody>
          <a:bodyPr/>
          <a:lstStyle/>
          <a:p>
            <a:fld id="{44E8A149-6F1B-2744-8992-A5D18D9A4698}" type="slidenum">
              <a:rPr lang="en-US" smtClean="0"/>
              <a:t>‹#›</a:t>
            </a:fld>
            <a:endParaRPr lang="en-US"/>
          </a:p>
        </p:txBody>
      </p:sp>
    </p:spTree>
    <p:extLst>
      <p:ext uri="{BB962C8B-B14F-4D97-AF65-F5344CB8AC3E}">
        <p14:creationId xmlns:p14="http://schemas.microsoft.com/office/powerpoint/2010/main" val="2062771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Date Placeholder 2"/>
          <p:cNvSpPr>
            <a:spLocks noGrp="1"/>
          </p:cNvSpPr>
          <p:nvPr>
            <p:ph type="dt" sz="half" idx="10"/>
          </p:nvPr>
        </p:nvSpPr>
        <p:spPr/>
        <p:txBody>
          <a:bodyPr/>
          <a:lstStyle/>
          <a:p>
            <a:fld id="{3A66D949-6093-4E41-96F9-D6E374D9B831}" type="datetimeFigureOut">
              <a:rPr lang="en-US" smtClean="0"/>
              <a:t>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745362" cy="365125"/>
          </a:xfrm>
          <a:prstGeom prst="rect">
            <a:avLst/>
          </a:prstGeom>
        </p:spPr>
        <p:txBody>
          <a:bodyPr/>
          <a:lstStyle/>
          <a:p>
            <a:fld id="{44E8A149-6F1B-2744-8992-A5D18D9A4698}" type="slidenum">
              <a:rPr lang="en-US" smtClean="0"/>
              <a:t>‹#›</a:t>
            </a:fld>
            <a:endParaRPr lang="en-US"/>
          </a:p>
        </p:txBody>
      </p:sp>
    </p:spTree>
    <p:extLst>
      <p:ext uri="{BB962C8B-B14F-4D97-AF65-F5344CB8AC3E}">
        <p14:creationId xmlns:p14="http://schemas.microsoft.com/office/powerpoint/2010/main" val="7974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66D949-6093-4E41-96F9-D6E374D9B831}" type="datetimeFigureOut">
              <a:rPr lang="en-US" smtClean="0"/>
              <a:t>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745362" cy="365125"/>
          </a:xfrm>
          <a:prstGeom prst="rect">
            <a:avLst/>
          </a:prstGeom>
        </p:spPr>
        <p:txBody>
          <a:bodyPr/>
          <a:lstStyle/>
          <a:p>
            <a:fld id="{44E8A149-6F1B-2744-8992-A5D18D9A4698}" type="slidenum">
              <a:rPr lang="en-US" smtClean="0"/>
              <a:t>‹#›</a:t>
            </a:fld>
            <a:endParaRPr lang="en-US"/>
          </a:p>
        </p:txBody>
      </p:sp>
      <p:pic>
        <p:nvPicPr>
          <p:cNvPr id="6" name="Picture 5" descr="logolimpa-program-vertikal-cmyk-140130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4000" y="1390854"/>
            <a:ext cx="1016000" cy="2667000"/>
          </a:xfrm>
          <a:prstGeom prst="rect">
            <a:avLst/>
          </a:prstGeom>
        </p:spPr>
      </p:pic>
      <p:sp>
        <p:nvSpPr>
          <p:cNvPr id="7" name="TextBox 6"/>
          <p:cNvSpPr txBox="1"/>
          <p:nvPr userDrawn="1"/>
        </p:nvSpPr>
        <p:spPr>
          <a:xfrm>
            <a:off x="457200" y="4522839"/>
            <a:ext cx="8268929" cy="523220"/>
          </a:xfrm>
          <a:prstGeom prst="rect">
            <a:avLst/>
          </a:prstGeom>
          <a:noFill/>
        </p:spPr>
        <p:txBody>
          <a:bodyPr wrap="square" rtlCol="0">
            <a:spAutoFit/>
          </a:bodyPr>
          <a:lstStyle/>
          <a:p>
            <a:pPr algn="ctr"/>
            <a:r>
              <a:rPr lang="en-US" sz="2800" dirty="0" err="1" smtClean="0">
                <a:latin typeface="Klavika Medium"/>
                <a:cs typeface="Klavika Medium"/>
              </a:rPr>
              <a:t>www.sip-piia.se</a:t>
            </a:r>
            <a:endParaRPr lang="en-US" sz="2800" dirty="0">
              <a:latin typeface="Klavika Medium"/>
              <a:cs typeface="Klavika Medium"/>
            </a:endParaRPr>
          </a:p>
        </p:txBody>
      </p:sp>
    </p:spTree>
    <p:extLst>
      <p:ext uri="{BB962C8B-B14F-4D97-AF65-F5344CB8AC3E}">
        <p14:creationId xmlns:p14="http://schemas.microsoft.com/office/powerpoint/2010/main" val="2741357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3A66D949-6093-4E41-96F9-D6E374D9B831}" type="datetimeFigureOut">
              <a:rPr lang="en-US" smtClean="0"/>
              <a:t>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745362" cy="365125"/>
          </a:xfrm>
          <a:prstGeom prst="rect">
            <a:avLst/>
          </a:prstGeom>
        </p:spPr>
        <p:txBody>
          <a:bodyPr/>
          <a:lstStyle/>
          <a:p>
            <a:fld id="{44E8A149-6F1B-2744-8992-A5D18D9A4698}" type="slidenum">
              <a:rPr lang="en-US" smtClean="0"/>
              <a:t>‹#›</a:t>
            </a:fld>
            <a:endParaRPr lang="en-US"/>
          </a:p>
        </p:txBody>
      </p:sp>
    </p:spTree>
    <p:extLst>
      <p:ext uri="{BB962C8B-B14F-4D97-AF65-F5344CB8AC3E}">
        <p14:creationId xmlns:p14="http://schemas.microsoft.com/office/powerpoint/2010/main" val="1318823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3A66D949-6093-4E41-96F9-D6E374D9B831}" type="datetimeFigureOut">
              <a:rPr lang="en-US" smtClean="0"/>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745362" cy="365125"/>
          </a:xfrm>
          <a:prstGeom prst="rect">
            <a:avLst/>
          </a:prstGeom>
        </p:spPr>
        <p:txBody>
          <a:bodyPr/>
          <a:lstStyle/>
          <a:p>
            <a:fld id="{44E8A149-6F1B-2744-8992-A5D18D9A4698}" type="slidenum">
              <a:rPr lang="en-US" smtClean="0"/>
              <a:t>‹#›</a:t>
            </a:fld>
            <a:endParaRPr lang="en-US"/>
          </a:p>
        </p:txBody>
      </p:sp>
    </p:spTree>
    <p:extLst>
      <p:ext uri="{BB962C8B-B14F-4D97-AF65-F5344CB8AC3E}">
        <p14:creationId xmlns:p14="http://schemas.microsoft.com/office/powerpoint/2010/main" val="3758550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en-US" dirty="0"/>
          </a:p>
        </p:txBody>
      </p:sp>
      <p:sp>
        <p:nvSpPr>
          <p:cNvPr id="4" name="Date Placeholder 3"/>
          <p:cNvSpPr>
            <a:spLocks noGrp="1"/>
          </p:cNvSpPr>
          <p:nvPr>
            <p:ph type="dt" sz="half" idx="2"/>
          </p:nvPr>
        </p:nvSpPr>
        <p:spPr>
          <a:xfrm>
            <a:off x="457200" y="6431622"/>
            <a:ext cx="2133600" cy="289853"/>
          </a:xfrm>
          <a:prstGeom prst="rect">
            <a:avLst/>
          </a:prstGeom>
        </p:spPr>
        <p:txBody>
          <a:bodyPr vert="horz" lIns="91440" tIns="45720" rIns="91440" bIns="45720" rtlCol="0" anchor="ctr"/>
          <a:lstStyle>
            <a:lvl1pPr algn="l">
              <a:defRPr lang="sv-SE" sz="1200" kern="1200" dirty="0" smtClean="0">
                <a:solidFill>
                  <a:schemeClr val="tx1">
                    <a:tint val="75000"/>
                  </a:schemeClr>
                </a:solidFill>
                <a:latin typeface="+mn-lt"/>
                <a:ea typeface="+mn-ea"/>
                <a:cs typeface="+mn-cs"/>
              </a:defRPr>
            </a:lvl1pPr>
          </a:lstStyle>
          <a:p>
            <a:r>
              <a:rPr lang="sv-SE" dirty="0" smtClean="0"/>
              <a:t>2015-09-01</a:t>
            </a:r>
            <a:endParaRPr lang="sv-SE" dirty="0"/>
          </a:p>
        </p:txBody>
      </p:sp>
      <p:sp>
        <p:nvSpPr>
          <p:cNvPr id="5" name="Footer Placeholder 4"/>
          <p:cNvSpPr>
            <a:spLocks noGrp="1"/>
          </p:cNvSpPr>
          <p:nvPr>
            <p:ph type="ftr" sz="quarter" idx="3"/>
          </p:nvPr>
        </p:nvSpPr>
        <p:spPr>
          <a:xfrm>
            <a:off x="3124199" y="6431622"/>
            <a:ext cx="3708115" cy="28985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a:t>
            </a:r>
            <a:r>
              <a:rPr lang="en-US" dirty="0" err="1" smtClean="0"/>
              <a:t>Processindustriell</a:t>
            </a:r>
            <a:r>
              <a:rPr lang="en-US" dirty="0" smtClean="0"/>
              <a:t> IT </a:t>
            </a:r>
            <a:r>
              <a:rPr lang="en-US" dirty="0" err="1" smtClean="0"/>
              <a:t>och</a:t>
            </a:r>
            <a:r>
              <a:rPr lang="en-US" dirty="0" smtClean="0"/>
              <a:t> Automation PiiA, Sid </a:t>
            </a:r>
            <a:fld id="{A82A951B-5E10-496E-B19F-4850F5CFBC2B}" type="slidenum">
              <a:rPr lang="en-US" smtClean="0"/>
              <a:pPr/>
              <a:t>‹#›</a:t>
            </a:fld>
            <a:endParaRPr lang="en-US" dirty="0"/>
          </a:p>
        </p:txBody>
      </p:sp>
      <p:pic>
        <p:nvPicPr>
          <p:cNvPr id="8" name="Picture 7" descr="ENGPiiAlogga_ljusbakgrund.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29240" y="6082530"/>
            <a:ext cx="1257560" cy="638945"/>
          </a:xfrm>
          <a:prstGeom prst="rect">
            <a:avLst/>
          </a:prstGeom>
        </p:spPr>
      </p:pic>
      <p:sp>
        <p:nvSpPr>
          <p:cNvPr id="14"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Tree>
    <p:extLst>
      <p:ext uri="{BB962C8B-B14F-4D97-AF65-F5344CB8AC3E}">
        <p14:creationId xmlns:p14="http://schemas.microsoft.com/office/powerpoint/2010/main" val="5461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4" r:id="rId6"/>
    <p:sldLayoutId id="2147483655" r:id="rId7"/>
    <p:sldLayoutId id="2147483657" r:id="rId8"/>
    <p:sldLayoutId id="2147483658" r:id="rId9"/>
    <p:sldLayoutId id="2147483659" r:id="rId10"/>
  </p:sldLayoutIdLst>
  <p:txStyles>
    <p:titleStyle>
      <a:lvl1pPr algn="ctr" defTabSz="457200" rtl="0" eaLnBrk="1" latinLnBrk="0" hangingPunct="1">
        <a:spcBef>
          <a:spcPct val="0"/>
        </a:spcBef>
        <a:buNone/>
        <a:defRPr sz="4400" kern="1200">
          <a:solidFill>
            <a:srgbClr val="7030A0"/>
          </a:solidFill>
          <a:latin typeface="Klavika Medium"/>
          <a:ea typeface="+mj-ea"/>
          <a:cs typeface="Klavika Medium"/>
        </a:defRPr>
      </a:lvl1pPr>
    </p:titleStyle>
    <p:bodyStyle>
      <a:lvl1pPr marL="342900" indent="-342900" algn="l" defTabSz="457200" rtl="0" eaLnBrk="1" latinLnBrk="0" hangingPunct="1">
        <a:spcBef>
          <a:spcPct val="20000"/>
        </a:spcBef>
        <a:buClr>
          <a:schemeClr val="accent4">
            <a:lumMod val="60000"/>
            <a:lumOff val="40000"/>
          </a:schemeClr>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4">
            <a:lumMod val="60000"/>
            <a:lumOff val="40000"/>
          </a:schemeClr>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www.sip-piia.se/"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337553"/>
            <a:ext cx="8229600" cy="4525963"/>
          </a:xfrm>
        </p:spPr>
        <p:txBody>
          <a:bodyPr>
            <a:normAutofit fontScale="70000" lnSpcReduction="20000"/>
          </a:bodyPr>
          <a:lstStyle/>
          <a:p>
            <a:pPr marL="0" indent="0" algn="ctr">
              <a:buNone/>
            </a:pPr>
            <a:r>
              <a:rPr lang="sv-SE" i="1" dirty="0" smtClean="0"/>
              <a:t>För att initiera </a:t>
            </a:r>
            <a:r>
              <a:rPr lang="sv-SE" i="1" dirty="0"/>
              <a:t>och </a:t>
            </a:r>
            <a:r>
              <a:rPr lang="sv-SE" i="1" dirty="0" smtClean="0"/>
              <a:t>genomföra </a:t>
            </a:r>
          </a:p>
          <a:p>
            <a:pPr marL="0" indent="0" algn="ctr">
              <a:buNone/>
            </a:pPr>
            <a:r>
              <a:rPr lang="sv-SE" i="1" dirty="0" smtClean="0"/>
              <a:t>Forsknings-</a:t>
            </a:r>
            <a:r>
              <a:rPr lang="sv-SE" i="1" dirty="0"/>
              <a:t>, Utvecklings- och </a:t>
            </a:r>
            <a:r>
              <a:rPr lang="sv-SE" i="1" dirty="0" smtClean="0"/>
              <a:t>Innovationsprojekt</a:t>
            </a:r>
          </a:p>
          <a:p>
            <a:pPr marL="0" indent="0" algn="ctr">
              <a:buNone/>
            </a:pPr>
            <a:r>
              <a:rPr lang="sv-SE" i="1" dirty="0" smtClean="0"/>
              <a:t>(FUI-projekt</a:t>
            </a:r>
            <a:r>
              <a:rPr lang="sv-SE" i="1" dirty="0"/>
              <a:t>) </a:t>
            </a:r>
            <a:r>
              <a:rPr lang="sv-SE" i="1" dirty="0" smtClean="0"/>
              <a:t>med </a:t>
            </a:r>
            <a:r>
              <a:rPr lang="sv-SE" i="1" dirty="0"/>
              <a:t>fokus på </a:t>
            </a:r>
          </a:p>
          <a:p>
            <a:pPr marL="0" indent="0" algn="ctr">
              <a:buNone/>
            </a:pPr>
            <a:r>
              <a:rPr lang="sv-SE" b="1" i="1" dirty="0" smtClean="0"/>
              <a:t>industriell digitalisering - </a:t>
            </a:r>
          </a:p>
          <a:p>
            <a:pPr marL="0" indent="0" algn="ctr">
              <a:buNone/>
            </a:pPr>
            <a:r>
              <a:rPr lang="sv-SE" b="1" i="1" dirty="0" smtClean="0"/>
              <a:t>Med framväxande teknologier och affärsmodeller</a:t>
            </a:r>
          </a:p>
          <a:p>
            <a:pPr marL="1431925" indent="-1431925">
              <a:spcBef>
                <a:spcPts val="2400"/>
              </a:spcBef>
              <a:buNone/>
            </a:pPr>
            <a:endParaRPr lang="sv-SE" b="1" dirty="0" smtClean="0">
              <a:solidFill>
                <a:srgbClr val="7030A0"/>
              </a:solidFill>
            </a:endParaRPr>
          </a:p>
          <a:p>
            <a:pPr marL="1431925" indent="-1431925">
              <a:spcBef>
                <a:spcPts val="2400"/>
              </a:spcBef>
              <a:buNone/>
            </a:pPr>
            <a:r>
              <a:rPr lang="sv-SE" b="1" dirty="0" smtClean="0">
                <a:solidFill>
                  <a:srgbClr val="7030A0"/>
                </a:solidFill>
              </a:rPr>
              <a:t>Sökande och projektdeltagare kan vara</a:t>
            </a:r>
          </a:p>
          <a:p>
            <a:pPr marL="360363" indent="-360363">
              <a:tabLst>
                <a:tab pos="2062163" algn="l"/>
              </a:tabLst>
            </a:pPr>
            <a:r>
              <a:rPr lang="sv-SE" sz="3500" dirty="0"/>
              <a:t>Företag </a:t>
            </a:r>
            <a:r>
              <a:rPr lang="sv-SE" sz="3000" dirty="0" smtClean="0"/>
              <a:t>( </a:t>
            </a:r>
            <a:r>
              <a:rPr lang="sv-SE" sz="2600" dirty="0" smtClean="0"/>
              <a:t>företag</a:t>
            </a:r>
            <a:r>
              <a:rPr lang="sv-SE" sz="2600" dirty="0"/>
              <a:t>, mindre eller större, inom </a:t>
            </a:r>
            <a:r>
              <a:rPr lang="sv-SE" sz="2600" dirty="0" smtClean="0"/>
              <a:t/>
            </a:r>
            <a:br>
              <a:rPr lang="sv-SE" sz="2600" dirty="0" smtClean="0"/>
            </a:br>
            <a:r>
              <a:rPr lang="sv-SE" sz="2600" dirty="0" smtClean="0"/>
              <a:t> 	processindustrin och/eller </a:t>
            </a:r>
            <a:r>
              <a:rPr lang="sv-SE" sz="2600" dirty="0"/>
              <a:t>dess </a:t>
            </a:r>
            <a:r>
              <a:rPr lang="sv-SE" sz="2600" dirty="0" smtClean="0"/>
              <a:t/>
            </a:r>
            <a:br>
              <a:rPr lang="sv-SE" sz="2600" dirty="0" smtClean="0"/>
            </a:br>
            <a:r>
              <a:rPr lang="sv-SE" sz="2600" dirty="0" smtClean="0"/>
              <a:t> 	leverantörsbranscher ) </a:t>
            </a:r>
            <a:endParaRPr lang="sv-SE" sz="3000" dirty="0"/>
          </a:p>
          <a:p>
            <a:r>
              <a:rPr lang="sv-SE" sz="3500" dirty="0"/>
              <a:t>Universitet, högskolor, forskningsinstitut och</a:t>
            </a:r>
          </a:p>
          <a:p>
            <a:r>
              <a:rPr lang="sv-SE" sz="3500" dirty="0"/>
              <a:t>Andra relevanta aktörer</a:t>
            </a:r>
          </a:p>
        </p:txBody>
      </p:sp>
      <p:sp>
        <p:nvSpPr>
          <p:cNvPr id="2" name="Rubrik 1"/>
          <p:cNvSpPr>
            <a:spLocks noGrp="1"/>
          </p:cNvSpPr>
          <p:nvPr>
            <p:ph type="title"/>
          </p:nvPr>
        </p:nvSpPr>
        <p:spPr/>
        <p:txBody>
          <a:bodyPr>
            <a:normAutofit/>
          </a:bodyPr>
          <a:lstStyle/>
          <a:p>
            <a:pPr algn="l"/>
            <a:r>
              <a:rPr lang="sv-SE" b="1" dirty="0"/>
              <a:t>Inbjudan till </a:t>
            </a:r>
            <a:r>
              <a:rPr lang="sv-SE" b="1" dirty="0" smtClean="0"/>
              <a:t>projektförslag</a:t>
            </a:r>
            <a:endParaRPr lang="sv-SE" dirty="0"/>
          </a:p>
        </p:txBody>
      </p:sp>
      <p:pic>
        <p:nvPicPr>
          <p:cNvPr id="4" name="Bildobjekt 3"/>
          <p:cNvPicPr>
            <a:picLocks noChangeAspect="1"/>
          </p:cNvPicPr>
          <p:nvPr/>
        </p:nvPicPr>
        <p:blipFill>
          <a:blip r:embed="rId3"/>
          <a:stretch>
            <a:fillRect/>
          </a:stretch>
        </p:blipFill>
        <p:spPr>
          <a:xfrm rot="1901492">
            <a:off x="6903439" y="3267587"/>
            <a:ext cx="1143453" cy="1769956"/>
          </a:xfrm>
          <a:prstGeom prst="rect">
            <a:avLst/>
          </a:prstGeom>
          <a:ln w="15875">
            <a:solidFill>
              <a:schemeClr val="accent1"/>
            </a:solidFill>
          </a:ln>
        </p:spPr>
      </p:pic>
    </p:spTree>
    <p:extLst>
      <p:ext uri="{BB962C8B-B14F-4D97-AF65-F5344CB8AC3E}">
        <p14:creationId xmlns:p14="http://schemas.microsoft.com/office/powerpoint/2010/main" val="1326712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08720"/>
            <a:ext cx="8712968" cy="5832648"/>
          </a:xfrm>
        </p:spPr>
        <p:txBody>
          <a:bodyPr>
            <a:normAutofit fontScale="85000" lnSpcReduction="10000"/>
          </a:bodyPr>
          <a:lstStyle/>
          <a:p>
            <a:r>
              <a:rPr lang="sv-SE" dirty="0" smtClean="0"/>
              <a:t>FUI-projekt </a:t>
            </a:r>
            <a:r>
              <a:rPr lang="sv-SE" dirty="0"/>
              <a:t>med fokus på industriell digitalisering </a:t>
            </a:r>
            <a:r>
              <a:rPr lang="sv-SE" dirty="0" smtClean="0"/>
              <a:t/>
            </a:r>
            <a:br>
              <a:rPr lang="sv-SE" dirty="0" smtClean="0"/>
            </a:br>
            <a:r>
              <a:rPr lang="sv-SE" dirty="0" smtClean="0"/>
              <a:t>och </a:t>
            </a:r>
            <a:r>
              <a:rPr lang="sv-SE" dirty="0"/>
              <a:t>som kännetecknas av att vara av strategisk betydelse för dess företags- och forskargruppers utveckling och </a:t>
            </a:r>
            <a:r>
              <a:rPr lang="sv-SE" dirty="0" smtClean="0"/>
              <a:t>tillväxt. </a:t>
            </a:r>
          </a:p>
          <a:p>
            <a:pPr marL="0" indent="0">
              <a:buNone/>
            </a:pPr>
            <a:r>
              <a:rPr lang="sv-SE" b="1" dirty="0" smtClean="0">
                <a:solidFill>
                  <a:srgbClr val="7030A0"/>
                </a:solidFill>
              </a:rPr>
              <a:t>Några utdrag om industriell digitalisering</a:t>
            </a:r>
          </a:p>
          <a:p>
            <a:r>
              <a:rPr lang="sv-SE" dirty="0" smtClean="0"/>
              <a:t>Det signalerar </a:t>
            </a:r>
            <a:r>
              <a:rPr lang="sv-SE" dirty="0"/>
              <a:t>ett skifte med tydliga krav på förändring av automations- och IT-industrin. </a:t>
            </a:r>
            <a:endParaRPr lang="sv-SE" dirty="0" smtClean="0"/>
          </a:p>
          <a:p>
            <a:r>
              <a:rPr lang="sv-SE" dirty="0" smtClean="0"/>
              <a:t>Den </a:t>
            </a:r>
            <a:r>
              <a:rPr lang="sv-SE" dirty="0"/>
              <a:t>marginella nyttan avtar </a:t>
            </a:r>
            <a:r>
              <a:rPr lang="sv-SE" dirty="0" smtClean="0"/>
              <a:t>med befintlig teknik och </a:t>
            </a:r>
            <a:r>
              <a:rPr lang="sv-SE" dirty="0"/>
              <a:t>tillverknings- och processindustrin efterfrågar ett nytt paradigm för att fortsätta utveckla sina värden. </a:t>
            </a:r>
          </a:p>
          <a:p>
            <a:r>
              <a:rPr lang="sv-SE" dirty="0" smtClean="0"/>
              <a:t>Effekten </a:t>
            </a:r>
            <a:r>
              <a:rPr lang="sv-SE" dirty="0"/>
              <a:t>blir att människor, maskiner och data effektivt kopplas samman på sätt som aldrig skett tidigare.</a:t>
            </a:r>
          </a:p>
          <a:p>
            <a:endParaRPr lang="sv-SE" dirty="0"/>
          </a:p>
        </p:txBody>
      </p:sp>
      <p:sp>
        <p:nvSpPr>
          <p:cNvPr id="4" name="Rubrik 3"/>
          <p:cNvSpPr>
            <a:spLocks noGrp="1"/>
          </p:cNvSpPr>
          <p:nvPr>
            <p:ph type="title"/>
          </p:nvPr>
        </p:nvSpPr>
        <p:spPr/>
        <p:txBody>
          <a:bodyPr>
            <a:normAutofit fontScale="90000"/>
          </a:bodyPr>
          <a:lstStyle/>
          <a:p>
            <a:r>
              <a:rPr lang="sv-SE" dirty="0"/>
              <a:t>Utlysning 7</a:t>
            </a:r>
            <a:r>
              <a:rPr lang="sv-SE" dirty="0" smtClean="0"/>
              <a:t>, Våren 2017</a:t>
            </a:r>
            <a:endParaRPr lang="sv-SE" dirty="0"/>
          </a:p>
        </p:txBody>
      </p:sp>
    </p:spTree>
    <p:extLst>
      <p:ext uri="{BB962C8B-B14F-4D97-AF65-F5344CB8AC3E}">
        <p14:creationId xmlns:p14="http://schemas.microsoft.com/office/powerpoint/2010/main" val="361012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4754" y="1164772"/>
            <a:ext cx="8229600" cy="5177662"/>
          </a:xfrm>
        </p:spPr>
        <p:txBody>
          <a:bodyPr>
            <a:normAutofit fontScale="92500" lnSpcReduction="10000"/>
          </a:bodyPr>
          <a:lstStyle/>
          <a:p>
            <a:r>
              <a:rPr lang="sv-SE" sz="3000" dirty="0" smtClean="0"/>
              <a:t>För </a:t>
            </a:r>
            <a:r>
              <a:rPr lang="sv-SE" sz="3000" dirty="0"/>
              <a:t>utlysningen finns avsatt </a:t>
            </a:r>
            <a:r>
              <a:rPr lang="sv-SE" sz="3000" dirty="0" smtClean="0"/>
              <a:t>ca </a:t>
            </a:r>
            <a:br>
              <a:rPr lang="sv-SE" sz="3000" dirty="0" smtClean="0"/>
            </a:br>
            <a:r>
              <a:rPr lang="sv-SE" sz="3000" b="1" dirty="0" smtClean="0">
                <a:solidFill>
                  <a:srgbClr val="7030A0"/>
                </a:solidFill>
              </a:rPr>
              <a:t>20 </a:t>
            </a:r>
            <a:r>
              <a:rPr lang="sv-SE" sz="3000" b="1" dirty="0">
                <a:solidFill>
                  <a:srgbClr val="7030A0"/>
                </a:solidFill>
              </a:rPr>
              <a:t>miljoner kronor</a:t>
            </a:r>
            <a:r>
              <a:rPr lang="sv-SE" sz="3000" b="1" dirty="0" smtClean="0"/>
              <a:t>.</a:t>
            </a:r>
          </a:p>
          <a:p>
            <a:r>
              <a:rPr lang="sv-SE" sz="3000" dirty="0"/>
              <a:t>Tre typer av projekt kan </a:t>
            </a:r>
            <a:r>
              <a:rPr lang="sv-SE" sz="3000" dirty="0" smtClean="0"/>
              <a:t>sökas</a:t>
            </a:r>
          </a:p>
          <a:p>
            <a:endParaRPr lang="sv-SE" dirty="0"/>
          </a:p>
          <a:p>
            <a:endParaRPr lang="sv-SE" dirty="0" smtClean="0"/>
          </a:p>
          <a:p>
            <a:endParaRPr lang="sv-SE" dirty="0" smtClean="0"/>
          </a:p>
          <a:p>
            <a:endParaRPr lang="sv-SE" dirty="0"/>
          </a:p>
          <a:p>
            <a:endParaRPr lang="sv-SE" dirty="0" smtClean="0"/>
          </a:p>
          <a:p>
            <a:r>
              <a:rPr lang="sv-SE" sz="3000" dirty="0" smtClean="0"/>
              <a:t>Industrins </a:t>
            </a:r>
            <a:r>
              <a:rPr lang="sv-SE" sz="3000" dirty="0"/>
              <a:t>medfinansiering </a:t>
            </a:r>
            <a:r>
              <a:rPr lang="sv-SE" sz="3000" dirty="0" smtClean="0"/>
              <a:t>ska </a:t>
            </a:r>
            <a:r>
              <a:rPr lang="sv-SE" sz="3000" dirty="0"/>
              <a:t>minst uppgå till samma nivå som Vinnovas </a:t>
            </a:r>
            <a:r>
              <a:rPr lang="sv-SE" sz="3000" dirty="0" smtClean="0"/>
              <a:t>bidrag</a:t>
            </a:r>
          </a:p>
          <a:p>
            <a:r>
              <a:rPr lang="sv-SE" sz="3000" dirty="0" smtClean="0"/>
              <a:t>Min </a:t>
            </a:r>
            <a:r>
              <a:rPr lang="sv-SE" sz="3000" b="1" dirty="0">
                <a:solidFill>
                  <a:srgbClr val="7030A0"/>
                </a:solidFill>
              </a:rPr>
              <a:t>TVÅ</a:t>
            </a:r>
            <a:r>
              <a:rPr lang="sv-SE" sz="3000" dirty="0" smtClean="0"/>
              <a:t> </a:t>
            </a:r>
            <a:r>
              <a:rPr lang="sv-SE" sz="3000" dirty="0" err="1" smtClean="0"/>
              <a:t>industriparter</a:t>
            </a:r>
            <a:r>
              <a:rPr lang="sv-SE" sz="3000" dirty="0" smtClean="0"/>
              <a:t>, av min totalt 3 parter.</a:t>
            </a:r>
            <a:endParaRPr lang="sv-SE" sz="3000" dirty="0"/>
          </a:p>
        </p:txBody>
      </p:sp>
      <p:sp>
        <p:nvSpPr>
          <p:cNvPr id="4" name="Rubrik 3"/>
          <p:cNvSpPr>
            <a:spLocks noGrp="1"/>
          </p:cNvSpPr>
          <p:nvPr>
            <p:ph type="title"/>
          </p:nvPr>
        </p:nvSpPr>
        <p:spPr/>
        <p:txBody>
          <a:bodyPr>
            <a:normAutofit/>
          </a:bodyPr>
          <a:lstStyle/>
          <a:p>
            <a:pPr algn="l"/>
            <a:r>
              <a:rPr lang="sv-SE" sz="4000" b="1" dirty="0"/>
              <a:t>Utlysning 7</a:t>
            </a:r>
            <a:r>
              <a:rPr lang="sv-SE" sz="4000" b="1" dirty="0" smtClean="0"/>
              <a:t>, Våren 2017</a:t>
            </a:r>
            <a:endParaRPr lang="sv-SE" sz="4000" b="1" dirty="0"/>
          </a:p>
        </p:txBody>
      </p:sp>
      <p:graphicFrame>
        <p:nvGraphicFramePr>
          <p:cNvPr id="2" name="Tabell 1"/>
          <p:cNvGraphicFramePr>
            <a:graphicFrameLocks noGrp="1"/>
          </p:cNvGraphicFramePr>
          <p:nvPr>
            <p:extLst>
              <p:ext uri="{D42A27DB-BD31-4B8C-83A1-F6EECF244321}">
                <p14:modId xmlns:p14="http://schemas.microsoft.com/office/powerpoint/2010/main" val="3810457912"/>
              </p:ext>
            </p:extLst>
          </p:nvPr>
        </p:nvGraphicFramePr>
        <p:xfrm>
          <a:off x="888839" y="2756674"/>
          <a:ext cx="7735515" cy="1797678"/>
        </p:xfrm>
        <a:graphic>
          <a:graphicData uri="http://schemas.openxmlformats.org/drawingml/2006/table">
            <a:tbl>
              <a:tblPr firstRow="1" bandRow="1">
                <a:tableStyleId>{5C22544A-7EE6-4342-B048-85BDC9FD1C3A}</a:tableStyleId>
              </a:tblPr>
              <a:tblGrid>
                <a:gridCol w="1834117"/>
                <a:gridCol w="2862775"/>
                <a:gridCol w="3038623"/>
              </a:tblGrid>
              <a:tr h="513635">
                <a:tc>
                  <a:txBody>
                    <a:bodyPr/>
                    <a:lstStyle/>
                    <a:p>
                      <a:r>
                        <a:rPr lang="sv-SE" dirty="0" smtClean="0"/>
                        <a:t>FUI projekt</a:t>
                      </a:r>
                      <a:endParaRPr lang="sv-SE" dirty="0"/>
                    </a:p>
                  </a:txBody>
                  <a:tcPr>
                    <a:solidFill>
                      <a:srgbClr val="7030A0"/>
                    </a:solidFill>
                  </a:tcPr>
                </a:tc>
                <a:tc>
                  <a:txBody>
                    <a:bodyPr/>
                    <a:lstStyle/>
                    <a:p>
                      <a:pPr algn="ctr"/>
                      <a:r>
                        <a:rPr lang="sv-SE" dirty="0" smtClean="0"/>
                        <a:t>Litet </a:t>
                      </a:r>
                      <a:br>
                        <a:rPr lang="sv-SE" dirty="0" smtClean="0"/>
                      </a:br>
                      <a:r>
                        <a:rPr lang="sv-SE" dirty="0" smtClean="0"/>
                        <a:t>(Steg 1 eller kort projekt)</a:t>
                      </a:r>
                      <a:endParaRPr lang="sv-SE" dirty="0"/>
                    </a:p>
                  </a:txBody>
                  <a:tcPr>
                    <a:solidFill>
                      <a:srgbClr val="7030A0"/>
                    </a:solidFill>
                  </a:tcPr>
                </a:tc>
                <a:tc>
                  <a:txBody>
                    <a:bodyPr/>
                    <a:lstStyle/>
                    <a:p>
                      <a:pPr algn="ctr"/>
                      <a:r>
                        <a:rPr lang="sv-SE" dirty="0" smtClean="0"/>
                        <a:t>Stort</a:t>
                      </a:r>
                    </a:p>
                    <a:p>
                      <a:pPr algn="ctr"/>
                      <a:r>
                        <a:rPr lang="sv-SE" dirty="0" smtClean="0"/>
                        <a:t>(fullvärdigt FUI projekt)</a:t>
                      </a:r>
                      <a:endParaRPr lang="sv-SE" dirty="0"/>
                    </a:p>
                  </a:txBody>
                  <a:tcPr>
                    <a:solidFill>
                      <a:srgbClr val="7030A0"/>
                    </a:solidFill>
                  </a:tcPr>
                </a:tc>
              </a:tr>
              <a:tr h="377709">
                <a:tc>
                  <a:txBody>
                    <a:bodyPr/>
                    <a:lstStyle/>
                    <a:p>
                      <a:r>
                        <a:rPr lang="sv-SE" b="1" dirty="0" smtClean="0"/>
                        <a:t>Max projekttid</a:t>
                      </a:r>
                      <a:endParaRPr lang="sv-SE" b="1" dirty="0"/>
                    </a:p>
                  </a:txBody>
                  <a:tcPr/>
                </a:tc>
                <a:tc>
                  <a:txBody>
                    <a:bodyPr/>
                    <a:lstStyle/>
                    <a:p>
                      <a:r>
                        <a:rPr lang="sv-SE" b="1" dirty="0" smtClean="0"/>
                        <a:t>1 år</a:t>
                      </a:r>
                      <a:endParaRPr lang="sv-SE" b="1" dirty="0"/>
                    </a:p>
                  </a:txBody>
                  <a:tcPr/>
                </a:tc>
                <a:tc>
                  <a:txBody>
                    <a:bodyPr/>
                    <a:lstStyle/>
                    <a:p>
                      <a:r>
                        <a:rPr lang="sv-SE" b="1" dirty="0" smtClean="0"/>
                        <a:t>3 år</a:t>
                      </a:r>
                      <a:endParaRPr lang="sv-SE" b="1" dirty="0"/>
                    </a:p>
                  </a:txBody>
                  <a:tcPr/>
                </a:tc>
              </a:tr>
              <a:tr h="349266">
                <a:tc>
                  <a:txBody>
                    <a:bodyPr/>
                    <a:lstStyle/>
                    <a:p>
                      <a:r>
                        <a:rPr lang="sv-SE" b="1" dirty="0" smtClean="0"/>
                        <a:t>Max bidrag</a:t>
                      </a:r>
                      <a:endParaRPr lang="sv-SE" b="1" dirty="0"/>
                    </a:p>
                  </a:txBody>
                  <a:tcPr/>
                </a:tc>
                <a:tc>
                  <a:txBody>
                    <a:bodyPr/>
                    <a:lstStyle/>
                    <a:p>
                      <a:r>
                        <a:rPr lang="sv-SE" b="1" dirty="0" smtClean="0"/>
                        <a:t>1 500 000 Kr</a:t>
                      </a:r>
                      <a:endParaRPr lang="sv-SE" b="1" dirty="0"/>
                    </a:p>
                  </a:txBody>
                  <a:tcPr/>
                </a:tc>
                <a:tc>
                  <a:txBody>
                    <a:bodyPr/>
                    <a:lstStyle/>
                    <a:p>
                      <a:r>
                        <a:rPr lang="sv-SE" b="1" dirty="0" smtClean="0"/>
                        <a:t>5 000 000 Kr</a:t>
                      </a:r>
                      <a:endParaRPr lang="sv-SE" b="1" dirty="0"/>
                    </a:p>
                  </a:txBody>
                  <a:tcPr/>
                </a:tc>
              </a:tr>
              <a:tr h="414129">
                <a:tc>
                  <a:txBody>
                    <a:bodyPr/>
                    <a:lstStyle/>
                    <a:p>
                      <a:r>
                        <a:rPr lang="sv-SE" b="1" dirty="0" smtClean="0"/>
                        <a:t>Antal</a:t>
                      </a:r>
                      <a:r>
                        <a:rPr lang="sv-SE" b="1" baseline="0" dirty="0" smtClean="0"/>
                        <a:t> projekt</a:t>
                      </a:r>
                      <a:endParaRPr lang="sv-SE" b="1" dirty="0"/>
                    </a:p>
                  </a:txBody>
                  <a:tcPr/>
                </a:tc>
                <a:tc>
                  <a:txBody>
                    <a:bodyPr/>
                    <a:lstStyle/>
                    <a:p>
                      <a:r>
                        <a:rPr lang="sv-SE" b="1" baseline="0" dirty="0" smtClean="0"/>
                        <a:t>Ca  4 - 7</a:t>
                      </a:r>
                      <a:endParaRPr lang="sv-SE" b="1" dirty="0"/>
                    </a:p>
                  </a:txBody>
                  <a:tcPr/>
                </a:tc>
                <a:tc>
                  <a:txBody>
                    <a:bodyPr/>
                    <a:lstStyle/>
                    <a:p>
                      <a:r>
                        <a:rPr lang="sv-SE" b="1" dirty="0" smtClean="0"/>
                        <a:t>Ca 2 - 3</a:t>
                      </a:r>
                      <a:endParaRPr lang="sv-SE" b="1" dirty="0"/>
                    </a:p>
                  </a:txBody>
                  <a:tcPr/>
                </a:tc>
              </a:tr>
            </a:tbl>
          </a:graphicData>
        </a:graphic>
      </p:graphicFrame>
    </p:spTree>
    <p:extLst>
      <p:ext uri="{BB962C8B-B14F-4D97-AF65-F5344CB8AC3E}">
        <p14:creationId xmlns:p14="http://schemas.microsoft.com/office/powerpoint/2010/main" val="3807904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109609"/>
            <a:ext cx="8229600" cy="5537585"/>
          </a:xfrm>
        </p:spPr>
        <p:txBody>
          <a:bodyPr>
            <a:normAutofit fontScale="77500" lnSpcReduction="20000"/>
          </a:bodyPr>
          <a:lstStyle/>
          <a:p>
            <a:pPr marL="0" indent="0">
              <a:buNone/>
            </a:pPr>
            <a:r>
              <a:rPr lang="sv-SE" dirty="0" smtClean="0"/>
              <a:t>Av att vara</a:t>
            </a:r>
          </a:p>
          <a:p>
            <a:pPr lvl="0"/>
            <a:r>
              <a:rPr lang="sv-SE" b="1" dirty="0">
                <a:solidFill>
                  <a:srgbClr val="7030A0"/>
                </a:solidFill>
              </a:rPr>
              <a:t>Innovativt</a:t>
            </a:r>
            <a:r>
              <a:rPr lang="sv-SE" dirty="0">
                <a:solidFill>
                  <a:srgbClr val="7030A0"/>
                </a:solidFill>
              </a:rPr>
              <a:t> </a:t>
            </a:r>
            <a:r>
              <a:rPr lang="sv-SE" dirty="0"/>
              <a:t/>
            </a:r>
            <a:br>
              <a:rPr lang="sv-SE" dirty="0"/>
            </a:br>
            <a:r>
              <a:rPr lang="sv-SE" dirty="0"/>
              <a:t>Bygga på för området ny kunskap, ny teknik, eller en ny tillämpning. Produkten, tjänsten, affärsmodellen eller processen som är målet för projektet måste skilja sig betydligt mot redan idag på marknaden existerande lösningar.</a:t>
            </a:r>
          </a:p>
          <a:p>
            <a:pPr lvl="0"/>
            <a:r>
              <a:rPr lang="sv-SE" b="1" dirty="0">
                <a:solidFill>
                  <a:srgbClr val="7030A0"/>
                </a:solidFill>
              </a:rPr>
              <a:t>Tillväxtdrivande </a:t>
            </a:r>
            <a:r>
              <a:rPr lang="sv-SE" b="1" dirty="0"/>
              <a:t/>
            </a:r>
            <a:br>
              <a:rPr lang="sv-SE" b="1" dirty="0"/>
            </a:br>
            <a:r>
              <a:rPr lang="sv-SE" dirty="0"/>
              <a:t>Vara orienterat mot tydligt problem eller tydliga utmaningar, och direkt eller indirekt bidra till tillväxt för företag inom industriell digitalisering och därmed också utlysningens strategiska innovationsområde.</a:t>
            </a:r>
          </a:p>
          <a:p>
            <a:pPr lvl="0"/>
            <a:r>
              <a:rPr lang="sv-SE" b="1" dirty="0">
                <a:solidFill>
                  <a:srgbClr val="7030A0"/>
                </a:solidFill>
              </a:rPr>
              <a:t>Tillämpningsorienterat </a:t>
            </a:r>
            <a:r>
              <a:rPr lang="sv-SE" b="1" dirty="0"/>
              <a:t/>
            </a:r>
            <a:br>
              <a:rPr lang="sv-SE" b="1" dirty="0"/>
            </a:br>
            <a:r>
              <a:rPr lang="sv-SE" dirty="0"/>
              <a:t>Projekt i tidiga utvecklingsfaser där tydliga kommersiella och utvecklingsmässiga osäkerheter och risker återstår. </a:t>
            </a:r>
          </a:p>
          <a:p>
            <a:endParaRPr lang="sv-SE" dirty="0"/>
          </a:p>
        </p:txBody>
      </p:sp>
      <p:sp>
        <p:nvSpPr>
          <p:cNvPr id="3" name="Rubrik 2"/>
          <p:cNvSpPr>
            <a:spLocks noGrp="1"/>
          </p:cNvSpPr>
          <p:nvPr>
            <p:ph type="title"/>
          </p:nvPr>
        </p:nvSpPr>
        <p:spPr>
          <a:xfrm>
            <a:off x="457200" y="148702"/>
            <a:ext cx="8229600" cy="834971"/>
          </a:xfrm>
        </p:spPr>
        <p:txBody>
          <a:bodyPr>
            <a:normAutofit/>
          </a:bodyPr>
          <a:lstStyle/>
          <a:p>
            <a:r>
              <a:rPr lang="sv-SE" dirty="0" smtClean="0"/>
              <a:t>Projekt som kännetecknas</a:t>
            </a:r>
            <a:endParaRPr lang="sv-SE" dirty="0"/>
          </a:p>
        </p:txBody>
      </p:sp>
    </p:spTree>
    <p:extLst>
      <p:ext uri="{BB962C8B-B14F-4D97-AF65-F5344CB8AC3E}">
        <p14:creationId xmlns:p14="http://schemas.microsoft.com/office/powerpoint/2010/main" val="3001522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pPr>
              <a:tabLst>
                <a:tab pos="4752975" algn="l"/>
              </a:tabLst>
            </a:pPr>
            <a:r>
              <a:rPr lang="sv-SE" sz="2400" dirty="0"/>
              <a:t>Öppningsdatum: 	</a:t>
            </a:r>
            <a:r>
              <a:rPr lang="sv-SE" sz="2400" b="1" dirty="0" smtClean="0"/>
              <a:t>16 </a:t>
            </a:r>
            <a:r>
              <a:rPr lang="sv-SE" sz="2400" b="1" dirty="0"/>
              <a:t>januari </a:t>
            </a:r>
            <a:r>
              <a:rPr lang="sv-SE" sz="2400" b="1" dirty="0" smtClean="0"/>
              <a:t>2017</a:t>
            </a:r>
          </a:p>
          <a:p>
            <a:pPr>
              <a:tabLst>
                <a:tab pos="4752975" algn="l"/>
              </a:tabLst>
            </a:pPr>
            <a:r>
              <a:rPr lang="sv-SE" sz="2400" dirty="0" smtClean="0"/>
              <a:t>Sista </a:t>
            </a:r>
            <a:r>
              <a:rPr lang="sv-SE" sz="2400" dirty="0"/>
              <a:t>ansökningsdag:	</a:t>
            </a:r>
            <a:r>
              <a:rPr lang="sv-SE" sz="2400" b="1" dirty="0">
                <a:solidFill>
                  <a:srgbClr val="7030A0"/>
                </a:solidFill>
              </a:rPr>
              <a:t>6</a:t>
            </a:r>
            <a:r>
              <a:rPr lang="sv-SE" sz="2400" b="1" dirty="0" smtClean="0">
                <a:solidFill>
                  <a:srgbClr val="7030A0"/>
                </a:solidFill>
              </a:rPr>
              <a:t> </a:t>
            </a:r>
            <a:r>
              <a:rPr lang="sv-SE" sz="2400" b="1" dirty="0">
                <a:solidFill>
                  <a:srgbClr val="7030A0"/>
                </a:solidFill>
              </a:rPr>
              <a:t>april </a:t>
            </a:r>
            <a:r>
              <a:rPr lang="sv-SE" sz="2400" b="1" dirty="0" smtClean="0">
                <a:solidFill>
                  <a:srgbClr val="7030A0"/>
                </a:solidFill>
              </a:rPr>
              <a:t>2017 </a:t>
            </a:r>
            <a:r>
              <a:rPr lang="sv-SE" sz="2400" b="1" dirty="0">
                <a:solidFill>
                  <a:srgbClr val="7030A0"/>
                </a:solidFill>
              </a:rPr>
              <a:t>kl. </a:t>
            </a:r>
            <a:r>
              <a:rPr lang="sv-SE" sz="2400" b="1" dirty="0" smtClean="0">
                <a:solidFill>
                  <a:srgbClr val="7030A0"/>
                </a:solidFill>
              </a:rPr>
              <a:t>14.00</a:t>
            </a:r>
          </a:p>
          <a:p>
            <a:pPr>
              <a:tabLst>
                <a:tab pos="4752975" algn="l"/>
              </a:tabLst>
            </a:pPr>
            <a:r>
              <a:rPr lang="sv-SE" sz="2400" dirty="0" smtClean="0"/>
              <a:t>Senaste </a:t>
            </a:r>
            <a:r>
              <a:rPr lang="sv-SE" sz="2400" dirty="0"/>
              <a:t>datum för beslut: 	</a:t>
            </a:r>
            <a:r>
              <a:rPr lang="sv-SE" sz="2400" b="1" dirty="0"/>
              <a:t>1 Juni </a:t>
            </a:r>
            <a:r>
              <a:rPr lang="sv-SE" sz="2400" b="1" dirty="0" smtClean="0"/>
              <a:t>2017</a:t>
            </a:r>
          </a:p>
          <a:p>
            <a:pPr>
              <a:tabLst>
                <a:tab pos="4752975" algn="l"/>
              </a:tabLst>
            </a:pPr>
            <a:r>
              <a:rPr lang="sv-SE" sz="2400" dirty="0" smtClean="0"/>
              <a:t>Tidigaste </a:t>
            </a:r>
            <a:r>
              <a:rPr lang="sv-SE" sz="2400" dirty="0"/>
              <a:t>datum för projektstart: </a:t>
            </a:r>
            <a:r>
              <a:rPr lang="sv-SE" sz="2400" dirty="0" smtClean="0"/>
              <a:t>	</a:t>
            </a:r>
            <a:r>
              <a:rPr lang="sv-SE" sz="2400" b="1" dirty="0" smtClean="0"/>
              <a:t>6 </a:t>
            </a:r>
            <a:r>
              <a:rPr lang="sv-SE" sz="2400" b="1" dirty="0"/>
              <a:t>Juni </a:t>
            </a:r>
            <a:r>
              <a:rPr lang="sv-SE" sz="2400" b="1" dirty="0" smtClean="0"/>
              <a:t>2017</a:t>
            </a:r>
          </a:p>
          <a:p>
            <a:pPr>
              <a:tabLst>
                <a:tab pos="4752975" algn="l"/>
              </a:tabLst>
            </a:pPr>
            <a:r>
              <a:rPr lang="sv-SE" sz="2400" dirty="0"/>
              <a:t>Informationsträff ordnas på olika platser</a:t>
            </a:r>
            <a:br>
              <a:rPr lang="sv-SE" sz="2400" dirty="0"/>
            </a:br>
            <a:r>
              <a:rPr lang="sv-SE" sz="2400" dirty="0" smtClean="0"/>
              <a:t/>
            </a:r>
            <a:br>
              <a:rPr lang="sv-SE" sz="2400" dirty="0" smtClean="0"/>
            </a:br>
            <a:r>
              <a:rPr lang="sv-SE" sz="2400" dirty="0" smtClean="0"/>
              <a:t>Se </a:t>
            </a:r>
            <a:r>
              <a:rPr lang="sv-SE" sz="2400" dirty="0">
                <a:hlinkClick r:id="rId2"/>
              </a:rPr>
              <a:t>www.sip-piia.se</a:t>
            </a:r>
            <a:r>
              <a:rPr lang="sv-SE" sz="2400" dirty="0"/>
              <a:t> eller </a:t>
            </a:r>
            <a:br>
              <a:rPr lang="sv-SE" sz="2400" dirty="0"/>
            </a:br>
            <a:r>
              <a:rPr lang="sv-SE" sz="2400" dirty="0" smtClean="0"/>
              <a:t>kontakta </a:t>
            </a:r>
            <a:r>
              <a:rPr lang="sv-SE" sz="2400" dirty="0"/>
              <a:t>via info@sip-piia.se</a:t>
            </a:r>
            <a:br>
              <a:rPr lang="sv-SE" sz="2400" dirty="0"/>
            </a:br>
            <a:r>
              <a:rPr lang="sv-SE" sz="2400" dirty="0"/>
              <a:t/>
            </a:r>
            <a:br>
              <a:rPr lang="sv-SE" sz="2400" dirty="0"/>
            </a:br>
            <a:endParaRPr lang="sv-SE" sz="2400" dirty="0"/>
          </a:p>
        </p:txBody>
      </p:sp>
      <p:sp>
        <p:nvSpPr>
          <p:cNvPr id="2" name="Rubrik 1"/>
          <p:cNvSpPr>
            <a:spLocks noGrp="1"/>
          </p:cNvSpPr>
          <p:nvPr>
            <p:ph type="title"/>
          </p:nvPr>
        </p:nvSpPr>
        <p:spPr/>
        <p:txBody>
          <a:bodyPr>
            <a:normAutofit/>
          </a:bodyPr>
          <a:lstStyle/>
          <a:p>
            <a:pPr algn="l"/>
            <a:r>
              <a:rPr lang="sv-SE" b="1" dirty="0" smtClean="0"/>
              <a:t>Tidplan</a:t>
            </a:r>
            <a:endParaRPr lang="sv-SE" b="1" dirty="0"/>
          </a:p>
        </p:txBody>
      </p:sp>
    </p:spTree>
    <p:extLst>
      <p:ext uri="{BB962C8B-B14F-4D97-AF65-F5344CB8AC3E}">
        <p14:creationId xmlns:p14="http://schemas.microsoft.com/office/powerpoint/2010/main" val="3946689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Bedömningskriterier - Potential</a:t>
            </a:r>
            <a:endParaRPr lang="sv-SE" dirty="0"/>
          </a:p>
        </p:txBody>
      </p:sp>
      <p:sp>
        <p:nvSpPr>
          <p:cNvPr id="3" name="Platshållare för innehåll 2"/>
          <p:cNvSpPr>
            <a:spLocks noGrp="1"/>
          </p:cNvSpPr>
          <p:nvPr>
            <p:ph idx="1"/>
          </p:nvPr>
        </p:nvSpPr>
        <p:spPr>
          <a:xfrm>
            <a:off x="251520" y="980728"/>
            <a:ext cx="8435280" cy="5472608"/>
          </a:xfrm>
        </p:spPr>
        <p:txBody>
          <a:bodyPr>
            <a:normAutofit fontScale="85000" lnSpcReduction="10000"/>
          </a:bodyPr>
          <a:lstStyle/>
          <a:p>
            <a:pPr lvl="0"/>
            <a:r>
              <a:rPr lang="sv-SE" sz="2800" b="1" i="1" dirty="0" smtClean="0"/>
              <a:t>Projektets </a:t>
            </a:r>
            <a:r>
              <a:rPr lang="sv-SE" sz="2800" b="1" i="1" dirty="0"/>
              <a:t>potential</a:t>
            </a:r>
            <a:r>
              <a:rPr lang="sv-SE" sz="2800" i="1" dirty="0"/>
              <a:t>: </a:t>
            </a:r>
            <a:r>
              <a:rPr lang="sv-SE" sz="2800" dirty="0"/>
              <a:t>Hur projektet bidrar till utlysningens resultat- och effektmål och hur det </a:t>
            </a:r>
            <a:r>
              <a:rPr lang="sv-SE" sz="2800" b="1" dirty="0">
                <a:solidFill>
                  <a:srgbClr val="7030A0"/>
                </a:solidFill>
              </a:rPr>
              <a:t>möter trender </a:t>
            </a:r>
            <a:r>
              <a:rPr lang="sv-SE" sz="2800" dirty="0"/>
              <a:t>och nyttjar </a:t>
            </a:r>
            <a:r>
              <a:rPr lang="sv-SE" sz="2800" b="1" dirty="0" smtClean="0">
                <a:solidFill>
                  <a:srgbClr val="7030A0"/>
                </a:solidFill>
              </a:rPr>
              <a:t>framväxande </a:t>
            </a:r>
            <a:r>
              <a:rPr lang="sv-SE" sz="2800" b="1" dirty="0">
                <a:solidFill>
                  <a:srgbClr val="7030A0"/>
                </a:solidFill>
              </a:rPr>
              <a:t>teknologierna </a:t>
            </a:r>
            <a:r>
              <a:rPr lang="sv-SE" sz="2800" b="1" dirty="0" smtClean="0">
                <a:solidFill>
                  <a:srgbClr val="7030A0"/>
                </a:solidFill>
              </a:rPr>
              <a:t>och nya affärsmodeller </a:t>
            </a:r>
            <a:r>
              <a:rPr lang="sv-SE" sz="2800" dirty="0" smtClean="0"/>
              <a:t>för </a:t>
            </a:r>
            <a:r>
              <a:rPr lang="sv-SE" sz="2800" dirty="0"/>
              <a:t>att kunna bidra till mer radikala innovationer där </a:t>
            </a:r>
            <a:r>
              <a:rPr lang="sv-SE" sz="2800" dirty="0" smtClean="0"/>
              <a:t>kompetenser och förmågor utvecklas.</a:t>
            </a:r>
            <a:endParaRPr lang="sv-SE" sz="2800" dirty="0"/>
          </a:p>
          <a:p>
            <a:pPr lvl="0"/>
            <a:r>
              <a:rPr lang="sv-SE" sz="2800" b="1" i="1" dirty="0"/>
              <a:t>Innovationernas potential: </a:t>
            </a:r>
            <a:r>
              <a:rPr lang="sv-SE" sz="2800" dirty="0"/>
              <a:t>Innovationernas potential i </a:t>
            </a:r>
            <a:r>
              <a:rPr lang="sv-SE" sz="2800" b="1" dirty="0">
                <a:solidFill>
                  <a:srgbClr val="7030A0"/>
                </a:solidFill>
              </a:rPr>
              <a:t>ekonomiska termer </a:t>
            </a:r>
            <a:r>
              <a:rPr lang="sv-SE" sz="2800" dirty="0"/>
              <a:t>och hur innovationerna och lösningarna tydligt utgår från ett användar- och behovsperspektiv samt innovationernas bidrag till </a:t>
            </a:r>
            <a:r>
              <a:rPr lang="sv-SE" sz="2800" b="1" dirty="0">
                <a:solidFill>
                  <a:srgbClr val="7030A0"/>
                </a:solidFill>
              </a:rPr>
              <a:t>hållbar</a:t>
            </a:r>
            <a:r>
              <a:rPr lang="sv-SE" sz="2800" dirty="0"/>
              <a:t> utveckling och hållbara lösningar.</a:t>
            </a:r>
          </a:p>
          <a:p>
            <a:pPr lvl="0"/>
            <a:r>
              <a:rPr lang="sv-SE" sz="2800" b="1" i="1" dirty="0"/>
              <a:t>Aktörernas potential</a:t>
            </a:r>
            <a:r>
              <a:rPr lang="sv-SE" sz="2800" i="1" dirty="0"/>
              <a:t>: </a:t>
            </a:r>
            <a:r>
              <a:rPr lang="sv-SE" sz="2800" dirty="0"/>
              <a:t>Hur projektet stärker </a:t>
            </a:r>
            <a:r>
              <a:rPr lang="sv-SE" sz="2800" b="1" dirty="0">
                <a:solidFill>
                  <a:srgbClr val="7030A0"/>
                </a:solidFill>
              </a:rPr>
              <a:t>aktörernas innovationsposition</a:t>
            </a:r>
            <a:r>
              <a:rPr lang="sv-SE" sz="2800" dirty="0"/>
              <a:t> inom PiiAs områden. T.ex. potential att bidra till värdeskapande hos varje deltagande aktör i form av ekonomiskt, vetenskapligt och/eller teknisk nytta på kort-, medellång- och/eller lång sikt.</a:t>
            </a:r>
          </a:p>
        </p:txBody>
      </p:sp>
    </p:spTree>
    <p:extLst>
      <p:ext uri="{BB962C8B-B14F-4D97-AF65-F5344CB8AC3E}">
        <p14:creationId xmlns:p14="http://schemas.microsoft.com/office/powerpoint/2010/main" val="1012982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9512" y="36004"/>
            <a:ext cx="8822820" cy="836712"/>
          </a:xfrm>
        </p:spPr>
        <p:txBody>
          <a:bodyPr>
            <a:noAutofit/>
          </a:bodyPr>
          <a:lstStyle/>
          <a:p>
            <a:pPr>
              <a:lnSpc>
                <a:spcPts val="3600"/>
              </a:lnSpc>
            </a:pPr>
            <a:r>
              <a:rPr lang="sv-SE" sz="3600" dirty="0" smtClean="0"/>
              <a:t>Bedömningskriterier – Genomförbarhet</a:t>
            </a:r>
            <a:endParaRPr lang="sv-SE" sz="3600" dirty="0"/>
          </a:p>
        </p:txBody>
      </p:sp>
      <p:sp>
        <p:nvSpPr>
          <p:cNvPr id="3" name="Platshållare för innehåll 2"/>
          <p:cNvSpPr>
            <a:spLocks noGrp="1"/>
          </p:cNvSpPr>
          <p:nvPr>
            <p:ph idx="1"/>
          </p:nvPr>
        </p:nvSpPr>
        <p:spPr>
          <a:xfrm>
            <a:off x="251520" y="980728"/>
            <a:ext cx="8435280" cy="5472608"/>
          </a:xfrm>
        </p:spPr>
        <p:txBody>
          <a:bodyPr>
            <a:normAutofit fontScale="62500" lnSpcReduction="20000"/>
          </a:bodyPr>
          <a:lstStyle/>
          <a:p>
            <a:pPr lvl="0"/>
            <a:r>
              <a:rPr lang="sv-SE" sz="3600" b="1" i="1" dirty="0" smtClean="0"/>
              <a:t>Projektplan </a:t>
            </a:r>
            <a:r>
              <a:rPr lang="sv-SE" sz="3600" b="1" i="1" dirty="0"/>
              <a:t>med budget</a:t>
            </a:r>
            <a:r>
              <a:rPr lang="sv-SE" sz="3600" dirty="0"/>
              <a:t>: Projektplanens och aktiviteternas </a:t>
            </a:r>
            <a:r>
              <a:rPr lang="sv-SE" sz="3600" b="1" dirty="0">
                <a:solidFill>
                  <a:srgbClr val="7030A0"/>
                </a:solidFill>
              </a:rPr>
              <a:t>realism, trovärdighet och ändamålsenlighet </a:t>
            </a:r>
            <a:r>
              <a:rPr lang="sv-SE" sz="3600" dirty="0"/>
              <a:t>för genomförandet av projektet inom utsatt tid, inom budget och med förväntat resultat. Projektets </a:t>
            </a:r>
            <a:r>
              <a:rPr lang="sv-SE" sz="3600" b="1" dirty="0">
                <a:solidFill>
                  <a:srgbClr val="7030A0"/>
                </a:solidFill>
              </a:rPr>
              <a:t>angreppssätt, styrning, organisering och involvering av projektparterna </a:t>
            </a:r>
            <a:r>
              <a:rPr lang="sv-SE" sz="3600" dirty="0"/>
              <a:t>och andra relevanta aktörer inklusive användare/kravställare med en projektplan som visar på alla parters </a:t>
            </a:r>
            <a:r>
              <a:rPr lang="sv-SE" sz="3600" b="1" dirty="0">
                <a:solidFill>
                  <a:srgbClr val="7030A0"/>
                </a:solidFill>
              </a:rPr>
              <a:t>engagemang, delaktighet</a:t>
            </a:r>
            <a:r>
              <a:rPr lang="sv-SE" sz="3600" dirty="0"/>
              <a:t> och inbördes kommunikation</a:t>
            </a:r>
            <a:r>
              <a:rPr lang="sv-SE" sz="3600" dirty="0" smtClean="0"/>
              <a:t>.</a:t>
            </a:r>
          </a:p>
          <a:p>
            <a:pPr lvl="0"/>
            <a:r>
              <a:rPr lang="sv-SE" sz="3600" b="1" i="1" dirty="0" smtClean="0"/>
              <a:t>State </a:t>
            </a:r>
            <a:r>
              <a:rPr lang="sv-SE" sz="3600" b="1" i="1" dirty="0" err="1"/>
              <a:t>of</a:t>
            </a:r>
            <a:r>
              <a:rPr lang="sv-SE" sz="3600" b="1" i="1" dirty="0"/>
              <a:t> the art:</a:t>
            </a:r>
            <a:r>
              <a:rPr lang="sv-SE" sz="3600" dirty="0"/>
              <a:t> Beskrivning av </a:t>
            </a:r>
            <a:r>
              <a:rPr lang="sv-SE" sz="3600" dirty="0" err="1"/>
              <a:t>state</a:t>
            </a:r>
            <a:r>
              <a:rPr lang="sv-SE" sz="3600" dirty="0"/>
              <a:t> </a:t>
            </a:r>
            <a:r>
              <a:rPr lang="sv-SE" sz="3600" dirty="0" err="1"/>
              <a:t>of</a:t>
            </a:r>
            <a:r>
              <a:rPr lang="sv-SE" sz="3600" dirty="0"/>
              <a:t> the art inom det område som </a:t>
            </a:r>
            <a:r>
              <a:rPr lang="sv-SE" sz="3600" b="1" dirty="0">
                <a:solidFill>
                  <a:srgbClr val="7030A0"/>
                </a:solidFill>
              </a:rPr>
              <a:t>ansökan adresserar </a:t>
            </a:r>
            <a:r>
              <a:rPr lang="sv-SE" sz="3600" dirty="0"/>
              <a:t>samt vilka </a:t>
            </a:r>
            <a:r>
              <a:rPr lang="sv-SE" sz="3600" b="1" dirty="0">
                <a:solidFill>
                  <a:srgbClr val="7030A0"/>
                </a:solidFill>
              </a:rPr>
              <a:t>tidigare</a:t>
            </a:r>
            <a:r>
              <a:rPr lang="sv-SE" sz="3600" dirty="0"/>
              <a:t> eller andra aktiviteter projektet bygger på.</a:t>
            </a:r>
          </a:p>
          <a:p>
            <a:pPr lvl="0"/>
            <a:r>
              <a:rPr lang="sv-SE" sz="3600" b="1" i="1" dirty="0"/>
              <a:t>Relevans i befintlig FUI-infrastruktur:</a:t>
            </a:r>
            <a:r>
              <a:rPr lang="sv-SE" sz="3600" dirty="0"/>
              <a:t> Tydliggör i vilket </a:t>
            </a:r>
            <a:r>
              <a:rPr lang="sv-SE" sz="3600" b="1" dirty="0">
                <a:solidFill>
                  <a:srgbClr val="7030A0"/>
                </a:solidFill>
              </a:rPr>
              <a:t>sammanhang </a:t>
            </a:r>
            <a:r>
              <a:rPr lang="sv-SE" sz="3600" dirty="0"/>
              <a:t>som projektet kommer att finnas genom att exemplifiera samarbeten på såväl strategisk som operativ nivå mellan olika aktörer och hur projektet kan </a:t>
            </a:r>
            <a:r>
              <a:rPr lang="sv-SE" sz="3600" b="1" dirty="0">
                <a:solidFill>
                  <a:srgbClr val="7030A0"/>
                </a:solidFill>
              </a:rPr>
              <a:t>dra nytta </a:t>
            </a:r>
            <a:r>
              <a:rPr lang="sv-SE" sz="3600" dirty="0"/>
              <a:t>av detta till en effektivare innovationsprocess.</a:t>
            </a:r>
          </a:p>
        </p:txBody>
      </p:sp>
    </p:spTree>
    <p:extLst>
      <p:ext uri="{BB962C8B-B14F-4D97-AF65-F5344CB8AC3E}">
        <p14:creationId xmlns:p14="http://schemas.microsoft.com/office/powerpoint/2010/main" val="3058860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9512" y="36004"/>
            <a:ext cx="8229600" cy="836712"/>
          </a:xfrm>
        </p:spPr>
        <p:txBody>
          <a:bodyPr>
            <a:normAutofit/>
          </a:bodyPr>
          <a:lstStyle/>
          <a:p>
            <a:pPr>
              <a:lnSpc>
                <a:spcPts val="3600"/>
              </a:lnSpc>
            </a:pPr>
            <a:r>
              <a:rPr lang="sv-SE" dirty="0" smtClean="0"/>
              <a:t>Bedömningskriterier – Aktörer</a:t>
            </a:r>
            <a:endParaRPr lang="sv-SE" dirty="0"/>
          </a:p>
        </p:txBody>
      </p:sp>
      <p:sp>
        <p:nvSpPr>
          <p:cNvPr id="3" name="Platshållare för innehåll 2"/>
          <p:cNvSpPr>
            <a:spLocks noGrp="1"/>
          </p:cNvSpPr>
          <p:nvPr>
            <p:ph idx="1"/>
          </p:nvPr>
        </p:nvSpPr>
        <p:spPr>
          <a:xfrm>
            <a:off x="251520" y="980728"/>
            <a:ext cx="8435280" cy="5472608"/>
          </a:xfrm>
        </p:spPr>
        <p:txBody>
          <a:bodyPr>
            <a:normAutofit fontScale="70000" lnSpcReduction="20000"/>
          </a:bodyPr>
          <a:lstStyle/>
          <a:p>
            <a:pPr lvl="0"/>
            <a:r>
              <a:rPr lang="sv-SE" sz="3600" b="1" i="1" dirty="0" smtClean="0"/>
              <a:t>Projektkonsortiet</a:t>
            </a:r>
            <a:r>
              <a:rPr lang="sv-SE" sz="3600" b="1" i="1" dirty="0"/>
              <a:t>:</a:t>
            </a:r>
            <a:r>
              <a:rPr lang="sv-SE" sz="3600" i="1" dirty="0"/>
              <a:t> </a:t>
            </a:r>
            <a:r>
              <a:rPr lang="sv-SE" sz="3600" dirty="0"/>
              <a:t>Konsortiet </a:t>
            </a:r>
            <a:r>
              <a:rPr lang="sv-SE" sz="3600" b="1" dirty="0">
                <a:solidFill>
                  <a:srgbClr val="7030A0"/>
                </a:solidFill>
              </a:rPr>
              <a:t>trovärdighet, mandat och förmåga </a:t>
            </a:r>
            <a:r>
              <a:rPr lang="sv-SE" sz="3600" dirty="0"/>
              <a:t>att bygga ett ändamålsenligt och branschöverskridande projekt med god förankring i de frågor som projektet möter och där aktörerna i konsortiet är relevanta. Sammansättning, nätverk, kompetens, förmåga och engagemang hos </a:t>
            </a:r>
            <a:r>
              <a:rPr lang="sv-SE" sz="3600" b="1" dirty="0">
                <a:solidFill>
                  <a:srgbClr val="7030A0"/>
                </a:solidFill>
              </a:rPr>
              <a:t>aktörskonsortiet i förhållande till projektmål och genomförande</a:t>
            </a:r>
            <a:r>
              <a:rPr lang="sv-SE" sz="3600" dirty="0" smtClean="0"/>
              <a:t>.</a:t>
            </a:r>
          </a:p>
          <a:p>
            <a:pPr marL="360363" indent="0">
              <a:buNone/>
            </a:pPr>
            <a:r>
              <a:rPr lang="sv-SE" sz="3600" dirty="0"/>
              <a:t>Projektledarens CV och dess relevans för </a:t>
            </a:r>
            <a:r>
              <a:rPr lang="sv-SE" sz="3600" dirty="0" smtClean="0"/>
              <a:t>projektet</a:t>
            </a:r>
            <a:endParaRPr lang="sv-SE" sz="3600" dirty="0"/>
          </a:p>
          <a:p>
            <a:pPr lvl="0"/>
            <a:r>
              <a:rPr lang="sv-SE" sz="3600" b="1" i="1" dirty="0"/>
              <a:t>Strategi för kunskapsutbyte, spridning och lärande</a:t>
            </a:r>
            <a:r>
              <a:rPr lang="sv-SE" sz="3600" i="1" dirty="0"/>
              <a:t>: </a:t>
            </a:r>
            <a:r>
              <a:rPr lang="sv-SE" sz="3600" b="1" dirty="0">
                <a:solidFill>
                  <a:srgbClr val="7030A0"/>
                </a:solidFill>
              </a:rPr>
              <a:t>Hur/om akademin är med och har en roll </a:t>
            </a:r>
            <a:r>
              <a:rPr lang="sv-SE" sz="3600" dirty="0"/>
              <a:t>och hur </a:t>
            </a:r>
            <a:r>
              <a:rPr lang="sv-SE" sz="3600" b="1" dirty="0">
                <a:solidFill>
                  <a:srgbClr val="7030A0"/>
                </a:solidFill>
              </a:rPr>
              <a:t>kunskapsutbytet</a:t>
            </a:r>
            <a:r>
              <a:rPr lang="sv-SE" sz="3600" dirty="0"/>
              <a:t> sker, hur kunskap förvaltas i innovationssamarbetet samt hur aktörerna avser att </a:t>
            </a:r>
            <a:r>
              <a:rPr lang="sv-SE" sz="3600" b="1" dirty="0">
                <a:solidFill>
                  <a:srgbClr val="7030A0"/>
                </a:solidFill>
              </a:rPr>
              <a:t>nyttiggöra och sprida </a:t>
            </a:r>
            <a:r>
              <a:rPr lang="sv-SE" sz="3600" dirty="0"/>
              <a:t>projektets resultat.</a:t>
            </a:r>
          </a:p>
        </p:txBody>
      </p:sp>
    </p:spTree>
    <p:extLst>
      <p:ext uri="{BB962C8B-B14F-4D97-AF65-F5344CB8AC3E}">
        <p14:creationId xmlns:p14="http://schemas.microsoft.com/office/powerpoint/2010/main" val="3379349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137645"/>
            <a:ext cx="8229600" cy="4525963"/>
          </a:xfrm>
        </p:spPr>
        <p:txBody>
          <a:bodyPr>
            <a:normAutofit fontScale="85000" lnSpcReduction="10000"/>
          </a:bodyPr>
          <a:lstStyle/>
          <a:p>
            <a:r>
              <a:rPr lang="sv-SE" dirty="0"/>
              <a:t>Att </a:t>
            </a:r>
            <a:r>
              <a:rPr lang="sv-SE" b="1" dirty="0">
                <a:solidFill>
                  <a:srgbClr val="7030A0"/>
                </a:solidFill>
              </a:rPr>
              <a:t>projektledaren är anställd </a:t>
            </a:r>
            <a:r>
              <a:rPr lang="sv-SE" dirty="0"/>
              <a:t>hos en av projektparterna kommer att värderas positivt då erfarenheter och viktiga lärdomar då bedöms ha större förutsättningar att förvaltas väl efter avslutat projekt.</a:t>
            </a:r>
          </a:p>
          <a:p>
            <a:r>
              <a:rPr lang="sv-SE" dirty="0"/>
              <a:t>Ifall ansökan </a:t>
            </a:r>
            <a:r>
              <a:rPr lang="sv-SE" b="1" dirty="0">
                <a:solidFill>
                  <a:srgbClr val="7030A0"/>
                </a:solidFill>
              </a:rPr>
              <a:t>bygger vidare </a:t>
            </a:r>
            <a:r>
              <a:rPr lang="sv-SE" dirty="0"/>
              <a:t>på en pågående förstudie eller andra pågående projekt ska dessa planeras </a:t>
            </a:r>
            <a:r>
              <a:rPr lang="sv-SE" b="1" dirty="0">
                <a:solidFill>
                  <a:srgbClr val="7030A0"/>
                </a:solidFill>
              </a:rPr>
              <a:t>vara avslutade </a:t>
            </a:r>
            <a:r>
              <a:rPr lang="sv-SE" dirty="0"/>
              <a:t>innan det nya projektet planeras starta</a:t>
            </a:r>
            <a:r>
              <a:rPr lang="sv-SE" dirty="0" smtClean="0"/>
              <a:t>.</a:t>
            </a:r>
          </a:p>
          <a:p>
            <a:r>
              <a:rPr lang="sv-SE" dirty="0" smtClean="0"/>
              <a:t> </a:t>
            </a:r>
            <a:r>
              <a:rPr lang="sv-SE" dirty="0"/>
              <a:t>Ansökan ska då tydligt beskriva </a:t>
            </a:r>
            <a:r>
              <a:rPr lang="sv-SE" b="1" dirty="0">
                <a:solidFill>
                  <a:srgbClr val="7030A0"/>
                </a:solidFill>
              </a:rPr>
              <a:t>hur resultaten </a:t>
            </a:r>
            <a:r>
              <a:rPr lang="sv-SE" dirty="0"/>
              <a:t>från tidigare arbeten </a:t>
            </a:r>
            <a:r>
              <a:rPr lang="sv-SE" b="1" dirty="0">
                <a:solidFill>
                  <a:srgbClr val="7030A0"/>
                </a:solidFill>
              </a:rPr>
              <a:t>ska användas</a:t>
            </a:r>
            <a:r>
              <a:rPr lang="sv-SE" dirty="0"/>
              <a:t>.</a:t>
            </a:r>
          </a:p>
          <a:p>
            <a:endParaRPr lang="sv-SE" dirty="0"/>
          </a:p>
        </p:txBody>
      </p:sp>
      <p:sp>
        <p:nvSpPr>
          <p:cNvPr id="3" name="Rubrik 2"/>
          <p:cNvSpPr>
            <a:spLocks noGrp="1"/>
          </p:cNvSpPr>
          <p:nvPr>
            <p:ph type="title"/>
          </p:nvPr>
        </p:nvSpPr>
        <p:spPr/>
        <p:txBody>
          <a:bodyPr>
            <a:normAutofit fontScale="90000"/>
          </a:bodyPr>
          <a:lstStyle/>
          <a:p>
            <a:r>
              <a:rPr lang="sv-SE" dirty="0" smtClean="0"/>
              <a:t>Bedömningskriterier – notera också</a:t>
            </a:r>
            <a:endParaRPr lang="sv-SE" dirty="0"/>
          </a:p>
        </p:txBody>
      </p:sp>
    </p:spTree>
    <p:extLst>
      <p:ext uri="{BB962C8B-B14F-4D97-AF65-F5344CB8AC3E}">
        <p14:creationId xmlns:p14="http://schemas.microsoft.com/office/powerpoint/2010/main" val="328184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smtClean="0"/>
              <a:t>Utlysning 7, Våren 2017</a:t>
            </a:r>
            <a:endParaRPr lang="sv-SE" dirty="0"/>
          </a:p>
        </p:txBody>
      </p:sp>
      <p:sp>
        <p:nvSpPr>
          <p:cNvPr id="3" name="Content Placeholder 2"/>
          <p:cNvSpPr>
            <a:spLocks noGrp="1"/>
          </p:cNvSpPr>
          <p:nvPr>
            <p:ph idx="1"/>
          </p:nvPr>
        </p:nvSpPr>
        <p:spPr>
          <a:xfrm>
            <a:off x="251520" y="908720"/>
            <a:ext cx="8712968" cy="5832648"/>
          </a:xfrm>
        </p:spPr>
        <p:txBody>
          <a:bodyPr>
            <a:normAutofit fontScale="85000" lnSpcReduction="20000"/>
          </a:bodyPr>
          <a:lstStyle/>
          <a:p>
            <a:pPr marL="0" indent="0">
              <a:buNone/>
            </a:pPr>
            <a:r>
              <a:rPr lang="sv-SE" b="1" dirty="0" smtClean="0">
                <a:solidFill>
                  <a:srgbClr val="7030A0"/>
                </a:solidFill>
              </a:rPr>
              <a:t>Projektparterna </a:t>
            </a:r>
            <a:r>
              <a:rPr lang="sv-SE" b="1" dirty="0">
                <a:solidFill>
                  <a:srgbClr val="7030A0"/>
                </a:solidFill>
              </a:rPr>
              <a:t>förväntas ha en tydlig vilja att växa genom forsknings-/utvecklings-/innovationsprojekt som omfattar:</a:t>
            </a:r>
          </a:p>
          <a:p>
            <a:pPr lvl="0"/>
            <a:r>
              <a:rPr lang="sv-SE" b="1" dirty="0"/>
              <a:t>Leverantörsföretag</a:t>
            </a:r>
            <a:r>
              <a:rPr lang="sv-SE" dirty="0"/>
              <a:t> som har identifierat ett nytt marknadsbehov, som söker en produkt </a:t>
            </a:r>
            <a:r>
              <a:rPr lang="sv-SE" dirty="0"/>
              <a:t>eller tjänst med ny affärsmodell som </a:t>
            </a:r>
            <a:r>
              <a:rPr lang="sv-SE" dirty="0"/>
              <a:t>svarar mot detta behov och där produkten/tjänsten skiljer sig betydligt från det som redan finns på marknaden,</a:t>
            </a:r>
          </a:p>
          <a:p>
            <a:pPr lvl="0"/>
            <a:r>
              <a:rPr lang="sv-SE" b="1" dirty="0"/>
              <a:t>Processindustri</a:t>
            </a:r>
            <a:r>
              <a:rPr lang="sv-SE" dirty="0"/>
              <a:t> som har identifierat en möjlighet att radikalt förbättra sin konkurrenskraft genom att tillämpa, för sitt område, ny kunskap eller ny teknik på ett helt nytt sätt </a:t>
            </a:r>
            <a:r>
              <a:rPr lang="sv-SE" i="1" dirty="0"/>
              <a:t>eller</a:t>
            </a:r>
            <a:endParaRPr lang="sv-SE" dirty="0"/>
          </a:p>
          <a:p>
            <a:pPr lvl="0"/>
            <a:r>
              <a:rPr lang="sv-SE" b="1" dirty="0"/>
              <a:t>Forskargrupp </a:t>
            </a:r>
            <a:r>
              <a:rPr lang="sv-SE" dirty="0"/>
              <a:t>som sett möjligheter till ny kraftfull kunskapstillämpning och vill pröva att realisera dess, eller ser utmaningen som del av viktigt forskningsproblem som kräver ny kunskap.</a:t>
            </a:r>
          </a:p>
        </p:txBody>
      </p:sp>
    </p:spTree>
    <p:extLst>
      <p:ext uri="{BB962C8B-B14F-4D97-AF65-F5344CB8AC3E}">
        <p14:creationId xmlns:p14="http://schemas.microsoft.com/office/powerpoint/2010/main" val="2970987902"/>
      </p:ext>
    </p:extLst>
  </p:cSld>
  <p:clrMapOvr>
    <a:masterClrMapping/>
  </p:clrMapOvr>
  <p:timing>
    <p:tnLst>
      <p:par>
        <p:cTn id="1" dur="indefinite" restart="never" nodeType="tmRoot"/>
      </p:par>
    </p:tnLst>
  </p:timing>
</p:sld>
</file>

<file path=ppt/theme/theme1.xml><?xml version="1.0" encoding="utf-8"?>
<a:theme xmlns:a="http://schemas.openxmlformats.org/drawingml/2006/main" name="mall ppt Pi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iiA Mall rev 1 2015-09-01" id="{1F49BA5E-3EE9-4EAD-B9E3-1072BF208F41}" vid="{E61789C6-C018-4EFC-AC71-EEB25849215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PiiA Mall rev 1 2015-09-01</Template>
  <TotalTime>315</TotalTime>
  <Words>636</Words>
  <Application>Microsoft Office PowerPoint</Application>
  <PresentationFormat>Bildspel på skärmen (4:3)</PresentationFormat>
  <Paragraphs>79</Paragraphs>
  <Slides>10</Slides>
  <Notes>4</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10</vt:i4>
      </vt:variant>
    </vt:vector>
  </HeadingPairs>
  <TitlesOfParts>
    <vt:vector size="14" baseType="lpstr">
      <vt:lpstr>Arial</vt:lpstr>
      <vt:lpstr>Calibri</vt:lpstr>
      <vt:lpstr>Klavika Medium</vt:lpstr>
      <vt:lpstr>mall ppt PiiA</vt:lpstr>
      <vt:lpstr>Inbjudan till projektförslag</vt:lpstr>
      <vt:lpstr>Utlysning 7, Våren 2017</vt:lpstr>
      <vt:lpstr>Projekt som kännetecknas</vt:lpstr>
      <vt:lpstr>Tidplan</vt:lpstr>
      <vt:lpstr>Bedömningskriterier - Potential</vt:lpstr>
      <vt:lpstr>Bedömningskriterier – Genomförbarhet</vt:lpstr>
      <vt:lpstr>Bedömningskriterier – Aktörer</vt:lpstr>
      <vt:lpstr>Bedömningskriterier – notera också</vt:lpstr>
      <vt:lpstr>Utlysning 7, Våren 2017</vt:lpstr>
      <vt:lpstr>Utlysning 7, Våren 2017</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Processindustriell IT och Automation</dc:title>
  <dc:creator>Anders Johansson</dc:creator>
  <cp:lastModifiedBy>Anders Johansson</cp:lastModifiedBy>
  <cp:revision>55</cp:revision>
  <dcterms:created xsi:type="dcterms:W3CDTF">2015-09-01T13:25:01Z</dcterms:created>
  <dcterms:modified xsi:type="dcterms:W3CDTF">2017-01-02T08:40:03Z</dcterms:modified>
</cp:coreProperties>
</file>